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1" r:id="rId2"/>
    <p:sldId id="272" r:id="rId3"/>
    <p:sldId id="333" r:id="rId4"/>
    <p:sldId id="273" r:id="rId5"/>
    <p:sldId id="274" r:id="rId6"/>
    <p:sldId id="275" r:id="rId7"/>
    <p:sldId id="277" r:id="rId8"/>
    <p:sldId id="335" r:id="rId9"/>
    <p:sldId id="355" r:id="rId10"/>
    <p:sldId id="356" r:id="rId11"/>
    <p:sldId id="357" r:id="rId12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/목차" id="{670FC854-3E98-FB40-954B-25E93EA46129}">
          <p14:sldIdLst/>
        </p14:section>
        <p14:section name="화면 UI 1안" id="{664E7AD3-F200-034D-8FCC-A34019C1399C}">
          <p14:sldIdLst/>
        </p14:section>
        <p14:section name="화면 UI 2안" id="{FFC965EA-0208-624F-B388-CEC1E8F1105B}">
          <p14:sldIdLst/>
        </p14:section>
        <p14:section name="화면 UI 3안" id="{3086D196-21DE-164E-B9BE-19B5D057440B}">
          <p14:sldIdLst/>
        </p14:section>
        <p14:section name="화면 목록" id="{8257DCF4-BEF6-EE47-9C97-1D259762CC00}">
          <p14:sldIdLst>
            <p14:sldId id="271"/>
            <p14:sldId id="272"/>
            <p14:sldId id="333"/>
          </p14:sldIdLst>
        </p14:section>
        <p14:section name="화면 내역" id="{540616E4-3728-7A41-8223-E0A0AF368604}">
          <p14:sldIdLst>
            <p14:sldId id="273"/>
          </p14:sldIdLst>
        </p14:section>
        <p14:section name="메인 대시보드" id="{77A54258-3D2C-FD4D-9237-7453422B6358}">
          <p14:sldIdLst>
            <p14:sldId id="274"/>
            <p14:sldId id="275"/>
            <p14:sldId id="277"/>
            <p14:sldId id="335"/>
            <p14:sldId id="355"/>
            <p14:sldId id="356"/>
            <p14:sldId id="357"/>
          </p14:sldIdLst>
        </p14:section>
        <p14:section name="통합수질 모니터링" id="{F3FD7E73-019A-B940-AFFF-3F2625A872A5}">
          <p14:sldIdLst/>
        </p14:section>
        <p14:section name="정수장 세부 정보" id="{09E8BE5E-87E9-E24C-BFC1-C640FFB66B74}">
          <p14:sldIdLst/>
        </p14:section>
        <p14:section name="취수장 세부 정보" id="{7177DF55-5720-E14B-96FC-667A92B4B7F4}">
          <p14:sldIdLst/>
        </p14:section>
        <p14:section name="대청댐 세부 정보" id="{58E25D67-B78A-1C40-A361-F7750FE30E3D}">
          <p14:sldIdLst/>
        </p14:section>
        <p14:section name="AI기반 수질예측" id="{9AFE0B15-6303-1F4D-B633-B792D0F2D5E3}">
          <p14:sldIdLst/>
        </p14:section>
        <p14:section name="취수장 예측 정보" id="{DAF8D6D4-0832-284F-BE01-13A6C032B229}">
          <p14:sldIdLst/>
        </p14:section>
        <p14:section name="이상수질" id="{B1904955-C599-3F4D-879E-C180514BE488}">
          <p14:sldIdLst/>
        </p14:section>
        <p14:section name="이상수질 - 발생내역" id="{23FF0D62-0199-0C44-A73B-E14B46A5C9DA}">
          <p14:sldIdLst/>
        </p14:section>
        <p14:section name="이상수질 - 블랙리스트" id="{F5DCE4E4-9A28-C948-A83C-BA776AAB76A3}">
          <p14:sldIdLst/>
        </p14:section>
        <p14:section name="이상수질 - 오염지역" id="{74E53C9E-F160-4B4A-A209-0808D42A993E}">
          <p14:sldIdLst/>
        </p14:section>
        <p14:section name="관리자" id="{F508D0A6-BE41-AF4D-9D50-61290CDABE46}">
          <p14:sldIdLst/>
        </p14:section>
        <p14:section name="관리자 - 통계관리" id="{C24B557D-A58E-AA4C-9C1C-54D3B10D7A96}">
          <p14:sldIdLst/>
        </p14:section>
        <p14:section name="관리자 - QC 관리" id="{6816BCC0-D49E-1948-8A95-D6C41F073493}">
          <p14:sldIdLst/>
        </p14:section>
        <p14:section name="관리자 - 디바이스 관리" id="{476445FE-50BF-324D-A07B-A1A1035099EB}">
          <p14:sldIdLst/>
        </p14:section>
        <p14:section name="관리자 - 사용자 관리" id="{D33FE4AA-8172-6345-BCA8-7F3CADC0BB26}">
          <p14:sldIdLst/>
        </p14:section>
        <p14:section name="관리자 - 이상수질 시나리오" id="{C6A54198-8F5E-0347-9134-5A5356A3478C}">
          <p14:sldIdLst/>
        </p14:section>
        <p14:section name="팝업 - 정수장" id="{5AC724EC-387E-0E43-96C9-CE2572A52694}">
          <p14:sldIdLst/>
        </p14:section>
        <p14:section name="팝업 - 취수장" id="{1C94007F-FA46-7748-A077-9D4A7479A45E}">
          <p14:sldIdLst/>
        </p14:section>
        <p14:section name="팝업 - 대청댐 수질" id="{C118D1BB-4D5D-FF4C-8BFB-4F9F35FF693D}">
          <p14:sldIdLst/>
        </p14:section>
        <p14:section name="팝업 - 대청댐 수위/유량" id="{2ED43945-E0CF-EA49-8F81-328675CCEB32}">
          <p14:sldIdLst/>
        </p14:section>
        <p14:section name="팝업 - 대청댐 에코봇" id="{FDEE3BDA-1DAC-694F-B45E-3BC6624EF713}">
          <p14:sldIdLst/>
        </p14:section>
        <p14:section name="팝업 - 대청댐 드론" id="{5728D54D-F1C5-8647-927B-EA337AE71503}">
          <p14:sldIdLst/>
        </p14:section>
        <p14:section name="팝업 - 예측 수질" id="{1C109D06-6F82-844B-BE32-89F617904F67}">
          <p14:sldIdLst/>
        </p14:section>
        <p14:section name="별첨" id="{DED01F16-620D-8645-9D40-25A18A2E060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6FF"/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3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87" d="100"/>
          <a:sy n="187" d="100"/>
        </p:scale>
        <p:origin x="64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6EB94-CEAB-EA42-BDA3-E0B95874F723}" type="datetimeFigureOut">
              <a:rPr kumimoji="1" lang="ko-Kore-KR" altLang="en-US" smtClean="0"/>
              <a:t>12/05/2023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E1CEA-0410-B648-9C4A-8F152C2D6C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424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b="0" i="0" dirty="0">
                    <a:latin typeface="Malgun Gothic" panose="020B0503020000020004" pitchFamily="34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0" i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0" i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목록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F6504F-103A-D4A8-89C5-B20EC358C3A0}"/>
              </a:ext>
            </a:extLst>
          </p:cNvPr>
          <p:cNvSpPr txBox="1"/>
          <p:nvPr/>
        </p:nvSpPr>
        <p:spPr>
          <a:xfrm>
            <a:off x="4792417" y="2008424"/>
            <a:ext cx="4451336" cy="67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목록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목록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49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10652"/>
              </p:ext>
            </p:extLst>
          </p:nvPr>
        </p:nvGraphicFramePr>
        <p:xfrm>
          <a:off x="369505" y="1682488"/>
          <a:ext cx="9192008" cy="137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TB_PT_DAM_QLTWTR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댐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TB_PT_WTRPLT_QLTWTR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TB_PT_FLTPLT_QLTWTR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정수장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TB_PT_ECBT_QLTWTR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에코봇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수질데이터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00615"/>
              </p:ext>
            </p:extLst>
          </p:nvPr>
        </p:nvGraphicFramePr>
        <p:xfrm>
          <a:off x="344488" y="3717032"/>
          <a:ext cx="9217025" cy="191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WtrQltyService.java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DamQltwtrVo.java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WtrPltQltwtrVo.java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FltpltQltwtrVo.java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EcbtQltwtrVo.java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데이터 객체이다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WtrQlty_sql.xml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취수장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정수장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에코봇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수질 데이터를 가져오기 위한 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12083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583217"/>
              </p:ext>
            </p:extLst>
          </p:nvPr>
        </p:nvGraphicFramePr>
        <p:xfrm>
          <a:off x="369505" y="1682488"/>
          <a:ext cx="9192008" cy="71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TB_PT_DAM_OP_INFO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댐 운영정보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80021"/>
              </p:ext>
            </p:extLst>
          </p:nvPr>
        </p:nvGraphicFramePr>
        <p:xfrm>
          <a:off x="344488" y="3717032"/>
          <a:ext cx="9217025" cy="1215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DamOpInfoService.java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운영정보를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DamOpInfo_sql.xml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댐 운영정보를 가져오기 위한 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377613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화면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화면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16808"/>
              </p:ext>
            </p:extLst>
          </p:nvPr>
        </p:nvGraphicFramePr>
        <p:xfrm>
          <a:off x="406400" y="1070321"/>
          <a:ext cx="9093199" cy="5283559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대시보드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통합수질 모니터링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모니터링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정수장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KWPUP110000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KWPUP120000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대청댐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KWPUP113000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대청댐 세부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수질예측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KWPUP200000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수질예측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 예측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KWPUP210000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예측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발생내역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발생내역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블랙리스트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KWPUP320000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블랙리스트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오염지역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+mn-ea"/>
                          <a:ea typeface="+mn-ea"/>
                        </a:rPr>
                        <a:t>KWPUP330000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이상수질 오염지역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서비스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KWPAD000000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서비스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통계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KWPAD200000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KWPAD300000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디바이스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KWPAD400000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사용자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이상수질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시나리오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시나리오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2534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오염지역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effectLst/>
                          <a:latin typeface="+mn-ea"/>
                          <a:ea typeface="+mn-ea"/>
                        </a:rPr>
                        <a:t>KWPAD520000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오염지역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43504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5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60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97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Ⅱ.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목록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팝업 목록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팝업 목록</a:t>
            </a:r>
          </a:p>
        </p:txBody>
      </p:sp>
      <p:graphicFrame>
        <p:nvGraphicFramePr>
          <p:cNvPr id="6" name="Group 153">
            <a:extLst>
              <a:ext uri="{FF2B5EF4-FFF2-40B4-BE49-F238E27FC236}">
                <a16:creationId xmlns:a16="http://schemas.microsoft.com/office/drawing/2014/main" id="{8EB0ED0D-35E6-216F-0B37-F523215E8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77375"/>
              </p:ext>
            </p:extLst>
          </p:nvPr>
        </p:nvGraphicFramePr>
        <p:xfrm>
          <a:off x="406400" y="1153451"/>
          <a:ext cx="9093199" cy="4551097"/>
        </p:xfrm>
        <a:graphic>
          <a:graphicData uri="http://schemas.openxmlformats.org/drawingml/2006/table">
            <a:tbl>
              <a:tblPr/>
              <a:tblGrid>
                <a:gridCol w="4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28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116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3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NO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Level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화면명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정수장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취수장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수질 상세 팝업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수질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수위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수위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유량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유량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에코봇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에코봇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드론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대청댐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드론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상세 팝업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이상수질 대응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이상수질 대응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예측 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ore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예측수질 상세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31731"/>
                  </a:ext>
                </a:extLst>
              </a:tr>
              <a:tr h="244154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2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35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9ECEEF-E216-5CAD-2190-FC6904A3E129}"/>
              </a:ext>
            </a:extLst>
          </p:cNvPr>
          <p:cNvSpPr/>
          <p:nvPr/>
        </p:nvSpPr>
        <p:spPr>
          <a:xfrm>
            <a:off x="3852818" y="1527907"/>
            <a:ext cx="6053182" cy="478263"/>
          </a:xfrm>
          <a:prstGeom prst="rect">
            <a:avLst/>
          </a:prstGeom>
          <a:solidFill>
            <a:srgbClr val="013A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EC2F92-1721-4E6F-383A-B957B5F7B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2" t="17543" b="68503"/>
          <a:stretch/>
        </p:blipFill>
        <p:spPr>
          <a:xfrm>
            <a:off x="3416079" y="1213704"/>
            <a:ext cx="6483280" cy="10547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DD7091-5672-BE5C-7B7C-91F8EF5CF9E0}"/>
              </a:ext>
            </a:extLst>
          </p:cNvPr>
          <p:cNvGrpSpPr/>
          <p:nvPr/>
        </p:nvGrpSpPr>
        <p:grpSpPr>
          <a:xfrm>
            <a:off x="4161178" y="1416333"/>
            <a:ext cx="1720045" cy="400110"/>
            <a:chOff x="3706604" y="2092765"/>
            <a:chExt cx="1973548" cy="4115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A9523D-932F-FF26-9159-39123A7FE4D7}"/>
                </a:ext>
              </a:extLst>
            </p:cNvPr>
            <p:cNvSpPr txBox="1"/>
            <p:nvPr/>
          </p:nvSpPr>
          <p:spPr>
            <a:xfrm>
              <a:off x="4245533" y="2092765"/>
              <a:ext cx="1434619" cy="41153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내역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402F9-1191-198A-89DE-8565F9D227C5}"/>
                </a:ext>
              </a:extLst>
            </p:cNvPr>
            <p:cNvSpPr txBox="1"/>
            <p:nvPr/>
          </p:nvSpPr>
          <p:spPr>
            <a:xfrm>
              <a:off x="3706604" y="2092765"/>
              <a:ext cx="494687" cy="411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ore-KR" sz="2000" b="1" spc="-78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5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</a:t>
              </a:r>
              <a:endParaRPr lang="ko-KR" altLang="en-US" sz="2000" b="1" spc="-7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59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F6504F-103A-D4A8-89C5-B20EC358C3A0}"/>
              </a:ext>
            </a:extLst>
          </p:cNvPr>
          <p:cNvSpPr txBox="1"/>
          <p:nvPr/>
        </p:nvSpPr>
        <p:spPr>
          <a:xfrm>
            <a:off x="4792417" y="2008424"/>
            <a:ext cx="4451336" cy="983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대시보드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서비스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defTabSz="457200" latinLnBrk="0">
              <a:lnSpc>
                <a:spcPct val="125000"/>
              </a:lnSpc>
              <a:buAutoNum type="arabicPeriod"/>
            </a:pPr>
            <a:r>
              <a:rPr lang="ko-KR" altLang="en-US" sz="16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팝업</a:t>
            </a:r>
            <a:endParaRPr lang="en-US" altLang="ko-KR" sz="16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09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7374D5C-1013-2BD2-0D4D-6E2A09B8890F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EEBD9CD-333B-E987-F61D-1756CC737333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Group 153">
            <a:extLst>
              <a:ext uri="{FF2B5EF4-FFF2-40B4-BE49-F238E27FC236}">
                <a16:creationId xmlns:a16="http://schemas.microsoft.com/office/drawing/2014/main" id="{4C83C627-E88B-3DCF-3D39-FFBC2123B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02253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정보 영역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" name="Group 226">
            <a:extLst>
              <a:ext uri="{FF2B5EF4-FFF2-40B4-BE49-F238E27FC236}">
                <a16:creationId xmlns:a16="http://schemas.microsoft.com/office/drawing/2014/main" id="{CD813F1F-4FB0-C32E-E523-DA95B8426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52224"/>
              </p:ext>
            </p:extLst>
          </p:nvPr>
        </p:nvGraphicFramePr>
        <p:xfrm>
          <a:off x="7393862" y="1938165"/>
          <a:ext cx="2016224" cy="1502116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정보 영역</a:t>
                      </a: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 및 팝업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 영역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5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3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A41603C8-83A4-C70D-53BB-A0849E7BE822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DBA4577-ECF0-F8D2-C2CE-A9CB2849A8B4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51FFA65-FE9F-A58E-E57F-E66B5E0110C0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925732-97FF-EF44-32A7-FDB1DB7E31E0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DF577D-6D62-A583-53F1-E8F562C5A823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C85D3D-6614-E6B8-4843-EDC13FC243E3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5829B92-491D-E82F-8BD0-329EF92714E7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6A08F70-1D87-93E0-A849-EB5FE6B0384C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6E154F-684F-D5AE-E9F4-BA1C2337A549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54E7775-6608-36D5-0EFA-603C7C2CB033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CCEA4B9-FFB8-5B7D-29E7-C7C0A4602B20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6CFB79D-6E8C-5A34-2604-F741565BC424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BAA029-FD39-625F-51F8-C74A4CBCFCB0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7485ADE-6895-0079-AC82-59E47E4F15B6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5" name="모서리가 둥근 직사각형 576">
            <a:extLst>
              <a:ext uri="{FF2B5EF4-FFF2-40B4-BE49-F238E27FC236}">
                <a16:creationId xmlns:a16="http://schemas.microsoft.com/office/drawing/2014/main" id="{B1D52BEA-4683-8E74-6513-B7806D46B023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281AD7B-8B3E-4C8E-A3AC-BA38C09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FC1B767-4D5E-164B-4305-8B0A62D8C3BC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3CD0E4A-0720-BD70-478B-5BD03D582AE0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94725D4-6B83-570A-9AD2-538866AD95EA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B148A28-CF1A-CD62-273B-49DE63FB1E9F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4CD23DB-9B15-913F-7737-1A518C4C0B98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85C2326-FF18-3A89-7D00-0987F4724536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A2F72F79-058E-E437-2287-89CE25C59D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ACC4E3D-0205-A499-BE85-DEA200B1AF37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래픽 114">
            <a:extLst>
              <a:ext uri="{FF2B5EF4-FFF2-40B4-BE49-F238E27FC236}">
                <a16:creationId xmlns:a16="http://schemas.microsoft.com/office/drawing/2014/main" id="{3741AC05-519F-61AF-BB71-A42FB98CB5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116" name="그래픽 115">
            <a:extLst>
              <a:ext uri="{FF2B5EF4-FFF2-40B4-BE49-F238E27FC236}">
                <a16:creationId xmlns:a16="http://schemas.microsoft.com/office/drawing/2014/main" id="{2E9835FC-ED1B-83CF-72F5-EA0E671F8A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73509E7-4071-D9F8-C230-0285B938536A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A665770-843F-B7F8-8ADC-468D753FA080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7CEC21C-33F6-E9F1-4BE8-712B3F713F0D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3D9A58-AD9C-29A5-4746-EE819E177AEA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77B4929-6587-2146-3406-D1F9DBD15D5E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122" name="모서리가 둥근 직사각형 576">
              <a:extLst>
                <a:ext uri="{FF2B5EF4-FFF2-40B4-BE49-F238E27FC236}">
                  <a16:creationId xmlns:a16="http://schemas.microsoft.com/office/drawing/2014/main" id="{CB28EE39-69BD-2B93-B796-89A5E2D6FDF3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23" name="삼각형 83">
              <a:extLst>
                <a:ext uri="{FF2B5EF4-FFF2-40B4-BE49-F238E27FC236}">
                  <a16:creationId xmlns:a16="http://schemas.microsoft.com/office/drawing/2014/main" id="{2BFE04CA-8422-F68A-EF28-44B2D14BAEF9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9502FF05-988F-42DE-9093-1252C3E403BD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25" name="모서리가 둥근 직사각형 576">
            <a:extLst>
              <a:ext uri="{FF2B5EF4-FFF2-40B4-BE49-F238E27FC236}">
                <a16:creationId xmlns:a16="http://schemas.microsoft.com/office/drawing/2014/main" id="{A2F1029C-29D8-7EF7-31ED-B96338B044FA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모서리가 둥근 직사각형 576">
            <a:extLst>
              <a:ext uri="{FF2B5EF4-FFF2-40B4-BE49-F238E27FC236}">
                <a16:creationId xmlns:a16="http://schemas.microsoft.com/office/drawing/2014/main" id="{952B01A9-82B2-54C9-A81C-45FDD5771DF5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E0E9A8C-A2A0-7EBD-E73A-68292BFB92EB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28" name="Google Shape;4717;p100">
            <a:extLst>
              <a:ext uri="{FF2B5EF4-FFF2-40B4-BE49-F238E27FC236}">
                <a16:creationId xmlns:a16="http://schemas.microsoft.com/office/drawing/2014/main" id="{B9B103FC-8FBC-E9AE-889E-CF42F33CAD31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4718;p100">
            <a:extLst>
              <a:ext uri="{FF2B5EF4-FFF2-40B4-BE49-F238E27FC236}">
                <a16:creationId xmlns:a16="http://schemas.microsoft.com/office/drawing/2014/main" id="{E15ABB4E-398E-85F2-A52B-32A89F044E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8BD7D40-5446-579F-3EE5-3CA43A7F0FD9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AA876B3-7E7C-DBDC-38C8-A47EAA94C7BA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132" name="모서리가 둥근 직사각형 576">
              <a:extLst>
                <a:ext uri="{FF2B5EF4-FFF2-40B4-BE49-F238E27FC236}">
                  <a16:creationId xmlns:a16="http://schemas.microsoft.com/office/drawing/2014/main" id="{6B73EE22-4577-3E97-D458-2AACC7E0CFC8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133" name="삼각형 83">
              <a:extLst>
                <a:ext uri="{FF2B5EF4-FFF2-40B4-BE49-F238E27FC236}">
                  <a16:creationId xmlns:a16="http://schemas.microsoft.com/office/drawing/2014/main" id="{C4D7452C-8A0F-8C05-12A7-F1D8A621B8E2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70ECC43-4EA5-B4D4-805E-E85BEDD814AC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61BBECA-1185-208B-2E9B-4DAB3E3D0BE6}"/>
              </a:ext>
            </a:extLst>
          </p:cNvPr>
          <p:cNvSpPr txBox="1"/>
          <p:nvPr/>
        </p:nvSpPr>
        <p:spPr>
          <a:xfrm>
            <a:off x="1142802" y="5953162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7AB122E-2B4D-29FE-C1DE-B27AA864E2ED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137" name="모서리가 둥근 직사각형 576">
              <a:extLst>
                <a:ext uri="{FF2B5EF4-FFF2-40B4-BE49-F238E27FC236}">
                  <a16:creationId xmlns:a16="http://schemas.microsoft.com/office/drawing/2014/main" id="{7B4C4946-C607-820D-B38C-A265E528637E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38" name="삼각형 83">
              <a:extLst>
                <a:ext uri="{FF2B5EF4-FFF2-40B4-BE49-F238E27FC236}">
                  <a16:creationId xmlns:a16="http://schemas.microsoft.com/office/drawing/2014/main" id="{440D30C3-522A-A496-E312-6C224D8BBA1A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39" name="모서리가 둥근 직사각형 576">
            <a:extLst>
              <a:ext uri="{FF2B5EF4-FFF2-40B4-BE49-F238E27FC236}">
                <a16:creationId xmlns:a16="http://schemas.microsoft.com/office/drawing/2014/main" id="{41018578-3448-A50F-15FD-545CF850011F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C5D2656-6C9C-B45C-DD52-E0EE3E8D8DE4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41" name="Google Shape;4717;p100">
            <a:extLst>
              <a:ext uri="{FF2B5EF4-FFF2-40B4-BE49-F238E27FC236}">
                <a16:creationId xmlns:a16="http://schemas.microsoft.com/office/drawing/2014/main" id="{046CE9ED-2DB8-6FFA-B95B-D6C57CB62156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4718;p100">
            <a:extLst>
              <a:ext uri="{FF2B5EF4-FFF2-40B4-BE49-F238E27FC236}">
                <a16:creationId xmlns:a16="http://schemas.microsoft.com/office/drawing/2014/main" id="{D4FB722B-0095-A6F4-35E6-11673E5C9D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816A86F-0938-0A15-6EB2-93303AF8C586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80979B-A4BA-0513-567E-E447968AD753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F7EED73-F591-942B-83E7-728768B9F469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B2F1605-EFDB-F4F3-A3C2-8FA88C79B7A3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7" name="모서리가 둥근 직사각형 576">
            <a:extLst>
              <a:ext uri="{FF2B5EF4-FFF2-40B4-BE49-F238E27FC236}">
                <a16:creationId xmlns:a16="http://schemas.microsoft.com/office/drawing/2014/main" id="{5D2DA81F-BF40-2C32-5C14-118454565BEC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모서리가 둥근 직사각형 576">
            <a:extLst>
              <a:ext uri="{FF2B5EF4-FFF2-40B4-BE49-F238E27FC236}">
                <a16:creationId xmlns:a16="http://schemas.microsoft.com/office/drawing/2014/main" id="{359E68D2-C0AB-39AD-9868-1EAE43912E56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모서리가 둥근 직사각형 576">
            <a:extLst>
              <a:ext uri="{FF2B5EF4-FFF2-40B4-BE49-F238E27FC236}">
                <a16:creationId xmlns:a16="http://schemas.microsoft.com/office/drawing/2014/main" id="{565A7700-B5A6-FA6F-9B76-BB481527FE0C}"/>
              </a:ext>
            </a:extLst>
          </p:cNvPr>
          <p:cNvSpPr/>
          <p:nvPr/>
        </p:nvSpPr>
        <p:spPr>
          <a:xfrm>
            <a:off x="4925634" y="223910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모서리가 둥근 직사각형 576">
            <a:extLst>
              <a:ext uri="{FF2B5EF4-FFF2-40B4-BE49-F238E27FC236}">
                <a16:creationId xmlns:a16="http://schemas.microsoft.com/office/drawing/2014/main" id="{203EA18E-447F-7D8C-7F85-83B41699057D}"/>
              </a:ext>
            </a:extLst>
          </p:cNvPr>
          <p:cNvSpPr/>
          <p:nvPr/>
        </p:nvSpPr>
        <p:spPr>
          <a:xfrm>
            <a:off x="565881" y="4964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20AED275-744D-9251-EEDC-F5B91144BB58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83271E7-D9C1-56E9-E9BE-10E43105822C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506540B-0EE2-B7F2-B4FB-90FC25075F77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62EC1D4-12B4-86A9-1B2B-7B0094798818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A5B5CA7-27C3-B68F-EB61-8DB15B59B997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5B1844A-1A9D-4E4D-6C5D-04009DC76920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CAED7AE-DF48-10D1-79BF-52047F5737AF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2B354F6-71F2-434E-3E36-2BD0A3ADAE8F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2FC0959-0397-41E9-CABE-96493FA1332D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1C4EA4B-CC78-051F-DC1A-5C0B95EC1CA7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161" name="사다리꼴[T] 160">
            <a:extLst>
              <a:ext uri="{FF2B5EF4-FFF2-40B4-BE49-F238E27FC236}">
                <a16:creationId xmlns:a16="http://schemas.microsoft.com/office/drawing/2014/main" id="{42CE26F6-6175-1409-B746-3EA05956F5C6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2" name="사다리꼴[T] 161">
            <a:extLst>
              <a:ext uri="{FF2B5EF4-FFF2-40B4-BE49-F238E27FC236}">
                <a16:creationId xmlns:a16="http://schemas.microsoft.com/office/drawing/2014/main" id="{40A2BC8E-4D5C-26C7-6F06-F8DF5EFC20DD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3" name="사다리꼴[T] 162">
            <a:extLst>
              <a:ext uri="{FF2B5EF4-FFF2-40B4-BE49-F238E27FC236}">
                <a16:creationId xmlns:a16="http://schemas.microsoft.com/office/drawing/2014/main" id="{E896A6FD-7FF6-42E1-22F8-D73591C6EA67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4" name="사다리꼴[T] 163">
            <a:extLst>
              <a:ext uri="{FF2B5EF4-FFF2-40B4-BE49-F238E27FC236}">
                <a16:creationId xmlns:a16="http://schemas.microsoft.com/office/drawing/2014/main" id="{B7466C01-094F-44E7-A2FA-37BA2D22113C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5" name="모서리가 둥근 직사각형 576">
            <a:extLst>
              <a:ext uri="{FF2B5EF4-FFF2-40B4-BE49-F238E27FC236}">
                <a16:creationId xmlns:a16="http://schemas.microsoft.com/office/drawing/2014/main" id="{D640055E-EC9D-DB78-77AE-3928D0A40321}"/>
              </a:ext>
            </a:extLst>
          </p:cNvPr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계속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0E78E14-6BB6-5394-EA48-D420C11E8D37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</p:spTree>
    <p:extLst>
      <p:ext uri="{BB962C8B-B14F-4D97-AF65-F5344CB8AC3E}">
        <p14:creationId xmlns:p14="http://schemas.microsoft.com/office/powerpoint/2010/main" val="348384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2" name="Group 153">
            <a:extLst>
              <a:ext uri="{FF2B5EF4-FFF2-40B4-BE49-F238E27FC236}">
                <a16:creationId xmlns:a16="http://schemas.microsoft.com/office/drawing/2014/main" id="{D4609B1E-8A55-08FF-3D32-913DFA654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01755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상단 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GNB,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  <a:latin typeface="맑은 고딕" pitchFamily="50" charset="-127"/>
                          <a:ea typeface="+mn-ea"/>
                        </a:rPr>
                        <a:t>대청수계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 개요도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1BB2AA5-AA8D-6426-1C5C-8ED62F2D86B1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6EA5B-2CF8-482D-6EA6-D2285C0B6DA6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1E50B5-6D4D-A491-AC9A-1BB5726E5885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A1A4B-2452-CBA9-EC18-8ECA869B9502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6E069D-056C-4FD1-ED49-C94EF822101A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507FE-AA54-A789-7D20-AA30FDF751AE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3C99EF-75FF-BCFE-3F5F-3F4169F431B9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0" name="Group 226">
            <a:extLst>
              <a:ext uri="{FF2B5EF4-FFF2-40B4-BE49-F238E27FC236}">
                <a16:creationId xmlns:a16="http://schemas.microsoft.com/office/drawing/2014/main" id="{938F91D6-D6CE-A186-722B-AB9BC5518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36002"/>
              </p:ext>
            </p:extLst>
          </p:nvPr>
        </p:nvGraphicFramePr>
        <p:xfrm>
          <a:off x="7393862" y="1938165"/>
          <a:ext cx="2016224" cy="3143760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GNB, </a:t>
                      </a: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대청개요도</a:t>
                      </a: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K-water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로고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클릭 시 메인 화면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(KWPPO111000)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이동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[1.2]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접속 지역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SSO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정보로 소속 지역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최초 접속 시간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[1.4]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메뉴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/>
                      </a:r>
                      <a:b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</a:b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클릭 시 해당 내용으로 화면 변경 됨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관리자 메뉴는 해당 권한 소유자만 노출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[2.1]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시설 아이콘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클릭 시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에 해당 시설의 정보 표출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현재 선택된 시설 별도 아이콘으로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[2.2]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관로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상태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선택된 시설까지의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물이동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경로 표시 및 수질 상태를 색상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별첨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＇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상황 별 색상표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’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참조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)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모서리가 둥근 직사각형 576">
            <a:extLst>
              <a:ext uri="{FF2B5EF4-FFF2-40B4-BE49-F238E27FC236}">
                <a16:creationId xmlns:a16="http://schemas.microsoft.com/office/drawing/2014/main" id="{5045E62D-575E-1EDD-9CEC-B5873AB921EE}"/>
              </a:ext>
            </a:extLst>
          </p:cNvPr>
          <p:cNvSpPr/>
          <p:nvPr/>
        </p:nvSpPr>
        <p:spPr>
          <a:xfrm>
            <a:off x="1975801" y="2086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576">
            <a:extLst>
              <a:ext uri="{FF2B5EF4-FFF2-40B4-BE49-F238E27FC236}">
                <a16:creationId xmlns:a16="http://schemas.microsoft.com/office/drawing/2014/main" id="{A8B57D78-5E53-246A-62FB-4D30499546F8}"/>
              </a:ext>
            </a:extLst>
          </p:cNvPr>
          <p:cNvSpPr/>
          <p:nvPr/>
        </p:nvSpPr>
        <p:spPr>
          <a:xfrm>
            <a:off x="979054" y="208346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576">
            <a:extLst>
              <a:ext uri="{FF2B5EF4-FFF2-40B4-BE49-F238E27FC236}">
                <a16:creationId xmlns:a16="http://schemas.microsoft.com/office/drawing/2014/main" id="{CC6DD98B-E6F6-5DB5-7634-5AE7B0703C28}"/>
              </a:ext>
            </a:extLst>
          </p:cNvPr>
          <p:cNvSpPr/>
          <p:nvPr/>
        </p:nvSpPr>
        <p:spPr>
          <a:xfrm>
            <a:off x="4262880" y="209017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BE8141-C81A-9F88-6BE8-2B88D236D77C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D03BE-A83F-4B29-30DA-E027E6C29867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590948-AEC8-F28F-8D20-90C74F7EDBC5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551C0D-3640-DC99-D28A-A40BA383526C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87AE18-97DD-3B15-6F82-C347A3D8B0BA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E95B01C-4272-0B5B-120A-B71F860EA5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210B98-5E3F-6013-E9A1-E005964BB46E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5FA376C-A1E0-D178-2B16-86E9AAABD2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210BD1-8081-A036-FEA5-F5EAACF69A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8D1DF8-5DF0-6023-683F-FB5F810F4DC5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BEF25E-D3A6-AAB8-303D-FEE08EF9174A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4AF17-E2B1-EAD5-F799-E43D3023FF4A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8A803C-B0BF-F052-D236-6FE340963F65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E4F57D-DA96-336B-1F99-9784911DB588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28" name="모서리가 둥근 직사각형 576">
              <a:extLst>
                <a:ext uri="{FF2B5EF4-FFF2-40B4-BE49-F238E27FC236}">
                  <a16:creationId xmlns:a16="http://schemas.microsoft.com/office/drawing/2014/main" id="{16BD1E92-87DC-677F-62DF-249A70322272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29" name="삼각형 83">
              <a:extLst>
                <a:ext uri="{FF2B5EF4-FFF2-40B4-BE49-F238E27FC236}">
                  <a16:creationId xmlns:a16="http://schemas.microsoft.com/office/drawing/2014/main" id="{384A5EDA-D6A3-8F83-0C7C-F8D84AC1F0ED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A8D692-148E-C51A-A3D8-043133A316D3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31" name="모서리가 둥근 직사각형 576">
            <a:extLst>
              <a:ext uri="{FF2B5EF4-FFF2-40B4-BE49-F238E27FC236}">
                <a16:creationId xmlns:a16="http://schemas.microsoft.com/office/drawing/2014/main" id="{0C0024E9-CC51-F8D9-BD9A-6968811982DF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576">
            <a:extLst>
              <a:ext uri="{FF2B5EF4-FFF2-40B4-BE49-F238E27FC236}">
                <a16:creationId xmlns:a16="http://schemas.microsoft.com/office/drawing/2014/main" id="{9AD33CB2-5A9F-1C24-6122-BC1C93840D7C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C1B5C2-E191-B3B9-39AB-8A37C266A03B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34" name="Google Shape;4717;p100">
            <a:extLst>
              <a:ext uri="{FF2B5EF4-FFF2-40B4-BE49-F238E27FC236}">
                <a16:creationId xmlns:a16="http://schemas.microsoft.com/office/drawing/2014/main" id="{579EED38-B797-45E8-8B0D-2ECC8D22F1DC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" name="Google Shape;4718;p100">
            <a:extLst>
              <a:ext uri="{FF2B5EF4-FFF2-40B4-BE49-F238E27FC236}">
                <a16:creationId xmlns:a16="http://schemas.microsoft.com/office/drawing/2014/main" id="{B548028C-4D92-4B6C-2184-27B4045AEC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4B1F5B-1CCA-3F55-CCCF-304D17D72C4A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0C8AE4-677A-88A8-D063-4B9B536D2AFF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38" name="모서리가 둥근 직사각형 576">
              <a:extLst>
                <a:ext uri="{FF2B5EF4-FFF2-40B4-BE49-F238E27FC236}">
                  <a16:creationId xmlns:a16="http://schemas.microsoft.com/office/drawing/2014/main" id="{2D62D4C6-6C09-418C-7509-7E8FE382889B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39" name="삼각형 83">
              <a:extLst>
                <a:ext uri="{FF2B5EF4-FFF2-40B4-BE49-F238E27FC236}">
                  <a16:creationId xmlns:a16="http://schemas.microsoft.com/office/drawing/2014/main" id="{2EAD08B6-F1E1-602C-5BCF-445A3C06E43E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08C07FF-1C24-E0F0-7A7F-5F7DE8F00902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A1C787-E215-598D-1311-81561842653E}"/>
              </a:ext>
            </a:extLst>
          </p:cNvPr>
          <p:cNvSpPr txBox="1"/>
          <p:nvPr/>
        </p:nvSpPr>
        <p:spPr>
          <a:xfrm>
            <a:off x="1142802" y="5953162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BE96356-88E4-2214-5A09-FC3BFB3E5EA6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43" name="모서리가 둥근 직사각형 576">
              <a:extLst>
                <a:ext uri="{FF2B5EF4-FFF2-40B4-BE49-F238E27FC236}">
                  <a16:creationId xmlns:a16="http://schemas.microsoft.com/office/drawing/2014/main" id="{ADB29677-A733-6CEC-277F-41C6F03A0C2D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44" name="삼각형 83">
              <a:extLst>
                <a:ext uri="{FF2B5EF4-FFF2-40B4-BE49-F238E27FC236}">
                  <a16:creationId xmlns:a16="http://schemas.microsoft.com/office/drawing/2014/main" id="{453111EF-9DB4-88CF-5E27-895C1417A951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5" name="모서리가 둥근 직사각형 576">
            <a:extLst>
              <a:ext uri="{FF2B5EF4-FFF2-40B4-BE49-F238E27FC236}">
                <a16:creationId xmlns:a16="http://schemas.microsoft.com/office/drawing/2014/main" id="{25D7D974-93FC-FE70-9116-1513880D27E5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E881C8-3995-769E-1EF4-CEED758DBDD8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47" name="Google Shape;4717;p100">
            <a:extLst>
              <a:ext uri="{FF2B5EF4-FFF2-40B4-BE49-F238E27FC236}">
                <a16:creationId xmlns:a16="http://schemas.microsoft.com/office/drawing/2014/main" id="{0DB406FB-631D-0924-FD9D-E82DEE821074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" name="Google Shape;4718;p100">
            <a:extLst>
              <a:ext uri="{FF2B5EF4-FFF2-40B4-BE49-F238E27FC236}">
                <a16:creationId xmlns:a16="http://schemas.microsoft.com/office/drawing/2014/main" id="{B11FF309-58F5-2C86-1570-4996B8C541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D223E5A-4B38-9FD2-D817-A047A37678DE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C1DDFD-7CB5-9D03-3A56-13E45F73DC96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BDD0E-0A27-74CD-08E7-399A4A266EE5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52" name="모서리가 둥근 직사각형 576">
            <a:extLst>
              <a:ext uri="{FF2B5EF4-FFF2-40B4-BE49-F238E27FC236}">
                <a16:creationId xmlns:a16="http://schemas.microsoft.com/office/drawing/2014/main" id="{9DCE0933-A041-8CF3-08E0-121AD30AA102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47D4DFE-9405-F590-0936-0501C357B1F3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0CF30F-3009-F245-3A23-0B0890F56998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BC25B6-FA02-233B-46F1-0ED9AD84981F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CC22F6-46D4-5CC2-0162-C5CA10AFF482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60B4E3-4187-7DBD-C6CA-538C07ED0BA7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FEEE58-22AE-CC19-5B67-BE4DEC4F3E4B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3574E6D-B391-4BDF-52FD-37A3183F5644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946A0C-B727-0AD0-85DA-8C7061612D72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AEE7E3A-5569-B54E-B859-6EAFD4126B5C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66" name="모서리가 둥근 직사각형 576">
            <a:extLst>
              <a:ext uri="{FF2B5EF4-FFF2-40B4-BE49-F238E27FC236}">
                <a16:creationId xmlns:a16="http://schemas.microsoft.com/office/drawing/2014/main" id="{D8D31581-1850-5FE5-B5E7-CFFB4BAE5889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4DC310E-4B7E-0E0B-15BC-4D386B7FF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C54AB2-C888-F1B4-9017-FE2446594A25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535CD-55C6-2795-D463-96EF51972C77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70" name="모서리가 둥근 직사각형 576">
            <a:extLst>
              <a:ext uri="{FF2B5EF4-FFF2-40B4-BE49-F238E27FC236}">
                <a16:creationId xmlns:a16="http://schemas.microsoft.com/office/drawing/2014/main" id="{8B4B1885-428D-3082-5CF3-CEB01CC6F9A1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모서리가 둥근 직사각형 576">
            <a:extLst>
              <a:ext uri="{FF2B5EF4-FFF2-40B4-BE49-F238E27FC236}">
                <a16:creationId xmlns:a16="http://schemas.microsoft.com/office/drawing/2014/main" id="{61A1E5F4-CADF-1858-6DD7-0D979F8DB800}"/>
              </a:ext>
            </a:extLst>
          </p:cNvPr>
          <p:cNvSpPr/>
          <p:nvPr/>
        </p:nvSpPr>
        <p:spPr>
          <a:xfrm>
            <a:off x="4925634" y="223910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576">
            <a:extLst>
              <a:ext uri="{FF2B5EF4-FFF2-40B4-BE49-F238E27FC236}">
                <a16:creationId xmlns:a16="http://schemas.microsoft.com/office/drawing/2014/main" id="{ECA6FF91-ECD5-C57B-6ACD-BFFBE3B69141}"/>
              </a:ext>
            </a:extLst>
          </p:cNvPr>
          <p:cNvSpPr/>
          <p:nvPr/>
        </p:nvSpPr>
        <p:spPr>
          <a:xfrm>
            <a:off x="565881" y="49643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다리꼴[T] 72">
            <a:extLst>
              <a:ext uri="{FF2B5EF4-FFF2-40B4-BE49-F238E27FC236}">
                <a16:creationId xmlns:a16="http://schemas.microsoft.com/office/drawing/2014/main" id="{29CED4A3-035A-7FD5-68AE-94A8F2D74A7E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795ADDE-5CA7-0326-1CA3-15151F721440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F47F99E-2776-D15A-6452-B21750579979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2957F-884E-6C97-349A-97BA6EB7C680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A096C4-FB3B-2B6D-6CD0-0EF107C42C72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86B7CB5-C4D9-9EEA-5016-65ED15D1449C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D74A139-B97B-9C55-DC9D-89ADA1BEDA23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B2FE22E-4BC7-2122-83D4-A22900C20BAC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ED8A5BE-3A31-E6EA-D39D-988A7769326C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F599FBD-E8ED-2231-82A2-40ECD5C26B23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83" name="사다리꼴[T] 82">
            <a:extLst>
              <a:ext uri="{FF2B5EF4-FFF2-40B4-BE49-F238E27FC236}">
                <a16:creationId xmlns:a16="http://schemas.microsoft.com/office/drawing/2014/main" id="{CBC08A2B-2447-A46E-E3ED-576CAC441A65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4" name="사다리꼴[T] 83">
            <a:extLst>
              <a:ext uri="{FF2B5EF4-FFF2-40B4-BE49-F238E27FC236}">
                <a16:creationId xmlns:a16="http://schemas.microsoft.com/office/drawing/2014/main" id="{57EBC4A9-1A6A-E993-4233-54C0E932694B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5" name="사다리꼴[T] 84">
            <a:extLst>
              <a:ext uri="{FF2B5EF4-FFF2-40B4-BE49-F238E27FC236}">
                <a16:creationId xmlns:a16="http://schemas.microsoft.com/office/drawing/2014/main" id="{25E8CAFA-D213-4A45-A15C-285A9D867798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86" name="사다리꼴[T] 85">
            <a:extLst>
              <a:ext uri="{FF2B5EF4-FFF2-40B4-BE49-F238E27FC236}">
                <a16:creationId xmlns:a16="http://schemas.microsoft.com/office/drawing/2014/main" id="{08AEDBF9-C703-C84D-992C-AE76F2993E8A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7" name="모서리가 둥근 직사각형 576">
            <a:extLst>
              <a:ext uri="{FF2B5EF4-FFF2-40B4-BE49-F238E27FC236}">
                <a16:creationId xmlns:a16="http://schemas.microsoft.com/office/drawing/2014/main" id="{AD078C4C-1714-AFFC-DD8A-FA40188B5FCD}"/>
              </a:ext>
            </a:extLst>
          </p:cNvPr>
          <p:cNvSpPr/>
          <p:nvPr/>
        </p:nvSpPr>
        <p:spPr>
          <a:xfrm>
            <a:off x="3159851" y="279468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모서리가 둥근 직사각형 576">
            <a:extLst>
              <a:ext uri="{FF2B5EF4-FFF2-40B4-BE49-F238E27FC236}">
                <a16:creationId xmlns:a16="http://schemas.microsoft.com/office/drawing/2014/main" id="{36AC9E8F-B1F5-4C61-9D8C-C1A0B91D8B7B}"/>
              </a:ext>
            </a:extLst>
          </p:cNvPr>
          <p:cNvSpPr/>
          <p:nvPr/>
        </p:nvSpPr>
        <p:spPr>
          <a:xfrm>
            <a:off x="3259060" y="304757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모서리가 둥근 직사각형 576">
            <a:extLst>
              <a:ext uri="{FF2B5EF4-FFF2-40B4-BE49-F238E27FC236}">
                <a16:creationId xmlns:a16="http://schemas.microsoft.com/office/drawing/2014/main" id="{F114A6C5-9F03-4FB6-DE49-53667B75E994}"/>
              </a:ext>
            </a:extLst>
          </p:cNvPr>
          <p:cNvSpPr/>
          <p:nvPr/>
        </p:nvSpPr>
        <p:spPr>
          <a:xfrm>
            <a:off x="7396437" y="6097546"/>
            <a:ext cx="2039722" cy="144000"/>
          </a:xfrm>
          <a:prstGeom prst="roundRect">
            <a:avLst>
              <a:gd name="adj" fmla="val 0"/>
            </a:avLst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계속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992BCBED-2EE9-D799-D3B0-685E7E02D9BD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  <p:sp>
        <p:nvSpPr>
          <p:cNvPr id="171" name="모서리가 둥근 직사각형 576">
            <a:extLst>
              <a:ext uri="{FF2B5EF4-FFF2-40B4-BE49-F238E27FC236}">
                <a16:creationId xmlns:a16="http://schemas.microsoft.com/office/drawing/2014/main" id="{08C21A81-1F78-1D85-78B8-E25E223355E3}"/>
              </a:ext>
            </a:extLst>
          </p:cNvPr>
          <p:cNvSpPr/>
          <p:nvPr/>
        </p:nvSpPr>
        <p:spPr>
          <a:xfrm>
            <a:off x="5020107" y="202795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59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87" name="Group 153">
            <a:extLst>
              <a:ext uri="{FF2B5EF4-FFF2-40B4-BE49-F238E27FC236}">
                <a16:creationId xmlns:a16="http://schemas.microsoft.com/office/drawing/2014/main" id="{417C1C7D-64C9-832F-2E45-4AAF3A061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10927"/>
              </p:ext>
            </p:extLst>
          </p:nvPr>
        </p:nvGraphicFramePr>
        <p:xfrm>
          <a:off x="486975" y="1195590"/>
          <a:ext cx="8949183" cy="5044706"/>
        </p:xfrm>
        <a:graphic>
          <a:graphicData uri="http://schemas.openxmlformats.org/drawingml/2006/table">
            <a:tbl>
              <a:tblPr/>
              <a:tblGrid>
                <a:gridCol w="84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1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KWPUP000000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대시보드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네비게이션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화면개요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사용자 포털 메인 대시보드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+mn-ea"/>
                        </a:rPr>
                        <a:t> –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+mn-ea"/>
                        </a:rPr>
                        <a:t>대청댐 정보</a:t>
                      </a:r>
                      <a:endParaRPr lang="ko-KR" altLang="ko-KR" sz="1000" dirty="0"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315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CAACE3-2DEF-140E-4206-AEFB0043288F}"/>
              </a:ext>
            </a:extLst>
          </p:cNvPr>
          <p:cNvSpPr/>
          <p:nvPr/>
        </p:nvSpPr>
        <p:spPr>
          <a:xfrm>
            <a:off x="629631" y="2283090"/>
            <a:ext cx="6689333" cy="3886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19CFC7-D811-3B5C-B99D-B2648FB1CB11}"/>
              </a:ext>
            </a:extLst>
          </p:cNvPr>
          <p:cNvSpPr/>
          <p:nvPr/>
        </p:nvSpPr>
        <p:spPr>
          <a:xfrm>
            <a:off x="632986" y="5082505"/>
            <a:ext cx="219169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181093-E4D2-9663-A73E-DF1177AB310F}"/>
              </a:ext>
            </a:extLst>
          </p:cNvPr>
          <p:cNvSpPr/>
          <p:nvPr/>
        </p:nvSpPr>
        <p:spPr>
          <a:xfrm>
            <a:off x="2824678" y="5085077"/>
            <a:ext cx="2247911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6C35D4-AA0D-E89E-E8C0-F493BC831FE8}"/>
              </a:ext>
            </a:extLst>
          </p:cNvPr>
          <p:cNvSpPr/>
          <p:nvPr/>
        </p:nvSpPr>
        <p:spPr>
          <a:xfrm>
            <a:off x="630298" y="2030726"/>
            <a:ext cx="6696459" cy="2585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6771B5-AC13-B1ED-5717-5175C478649F}"/>
              </a:ext>
            </a:extLst>
          </p:cNvPr>
          <p:cNvSpPr/>
          <p:nvPr/>
        </p:nvSpPr>
        <p:spPr>
          <a:xfrm>
            <a:off x="629628" y="2031788"/>
            <a:ext cx="1512167" cy="25749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EDE36DC-5F1F-035E-B805-C39A46F34D9A}"/>
              </a:ext>
            </a:extLst>
          </p:cNvPr>
          <p:cNvSpPr txBox="1"/>
          <p:nvPr/>
        </p:nvSpPr>
        <p:spPr>
          <a:xfrm>
            <a:off x="2141795" y="2039514"/>
            <a:ext cx="2188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dirty="0">
                <a:latin typeface="Malgun Gothic" panose="020B0503020000020004" pitchFamily="34" charset="-127"/>
              </a:rPr>
              <a:t>청주</a:t>
            </a:r>
            <a:r>
              <a:rPr kumimoji="1" lang="en-US" altLang="ko-Kore-KR" sz="9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정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)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접속시간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: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2022.08.10,</a:t>
            </a:r>
            <a:r>
              <a:rPr kumimoji="1" lang="ko-KR" altLang="en-US" sz="9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900" dirty="0">
                <a:latin typeface="Malgun Gothic" panose="020B0503020000020004" pitchFamily="34" charset="-127"/>
              </a:rPr>
              <a:t>14:20</a:t>
            </a:r>
            <a:endParaRPr kumimoji="1" lang="ko-Kore-KR" altLang="en-US" sz="900" dirty="0">
              <a:latin typeface="Malgun Gothic" panose="020B05030200000200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3F59508-4D93-ED5C-46A4-8BA0EA64DE0A}"/>
              </a:ext>
            </a:extLst>
          </p:cNvPr>
          <p:cNvSpPr/>
          <p:nvPr/>
        </p:nvSpPr>
        <p:spPr>
          <a:xfrm>
            <a:off x="5072589" y="5082504"/>
            <a:ext cx="2250122" cy="108901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95" name="Group 226">
            <a:extLst>
              <a:ext uri="{FF2B5EF4-FFF2-40B4-BE49-F238E27FC236}">
                <a16:creationId xmlns:a16="http://schemas.microsoft.com/office/drawing/2014/main" id="{FB07082C-0029-B90D-B601-4D449C598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18019"/>
              </p:ext>
            </p:extLst>
          </p:nvPr>
        </p:nvGraphicFramePr>
        <p:xfrm>
          <a:off x="7393862" y="1938165"/>
          <a:ext cx="2016224" cy="4487928"/>
        </p:xfrm>
        <a:graphic>
          <a:graphicData uri="http://schemas.openxmlformats.org/drawingml/2006/table">
            <a:tbl>
              <a:tblPr/>
              <a:tblGrid>
                <a:gridCol w="9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*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사용자 포털 메인 대시보드 상세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댐 정보</a:t>
                      </a: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)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1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상단 정보 및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GNB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2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대청수계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개요도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3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선택 지역 세부 정보</a:t>
                      </a: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4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대청댐 정보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및 유량 정보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수위정보와 유량정보로 이동 가능한 탭 메뉴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수위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유량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[4.1.4]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또는 유량 정보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수위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–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댐수위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방수로 수위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저수량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저수율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유량 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–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강우량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유입량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자체유입량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용담방류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총방류량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에코봇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수집 데이터 표출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[4.2.3]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수질 현황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온도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수소이온농도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광학용존산소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탁도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남조류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-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피코시아닌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클로로필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드론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사진 이미지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[4.3.1]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그래프에 표시되는 시간 범위 설정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시간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주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월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분기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[4.3.2]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별도 창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KWPPU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r>
                        <a:rPr lang="en-US" altLang="ko-Kore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으로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상세 내역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[4.3.3]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이전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,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이후 사진으로 이동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[4.3.4]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드론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 사진 이미지 표시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itchFamily="18" charset="2"/>
                        </a:rPr>
                        <a:t>#</a:t>
                      </a:r>
                    </a:p>
                  </a:txBody>
                  <a:tcPr marL="0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 2" pitchFamily="18" charset="2"/>
                      </a:endParaRPr>
                    </a:p>
                  </a:txBody>
                  <a:tcPr marL="51751" marR="0" marT="53954" marB="5395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6" name="직사각형 95">
            <a:extLst>
              <a:ext uri="{FF2B5EF4-FFF2-40B4-BE49-F238E27FC236}">
                <a16:creationId xmlns:a16="http://schemas.microsoft.com/office/drawing/2014/main" id="{0E03B7F6-F4FF-1777-F473-7D615BE6C705}"/>
              </a:ext>
            </a:extLst>
          </p:cNvPr>
          <p:cNvSpPr/>
          <p:nvPr/>
        </p:nvSpPr>
        <p:spPr>
          <a:xfrm>
            <a:off x="627122" y="5074188"/>
            <a:ext cx="6699636" cy="11387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0E1DCCB-DF10-D19E-14F3-E89457857DB9}"/>
              </a:ext>
            </a:extLst>
          </p:cNvPr>
          <p:cNvSpPr/>
          <p:nvPr/>
        </p:nvSpPr>
        <p:spPr>
          <a:xfrm>
            <a:off x="627121" y="2039514"/>
            <a:ext cx="6699636" cy="2445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9B2FD39-1AD7-02C9-A53E-19813B24489E}"/>
              </a:ext>
            </a:extLst>
          </p:cNvPr>
          <p:cNvSpPr/>
          <p:nvPr/>
        </p:nvSpPr>
        <p:spPr>
          <a:xfrm>
            <a:off x="5745345" y="2073268"/>
            <a:ext cx="486983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예측수질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4E0DB0B-09A2-F243-DA0B-A64E5FCC8F82}"/>
              </a:ext>
            </a:extLst>
          </p:cNvPr>
          <p:cNvSpPr/>
          <p:nvPr/>
        </p:nvSpPr>
        <p:spPr>
          <a:xfrm>
            <a:off x="627315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이상수질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DD98F96-BDA8-BF60-4623-E4B9F318E43C}"/>
              </a:ext>
            </a:extLst>
          </p:cNvPr>
          <p:cNvSpPr/>
          <p:nvPr/>
        </p:nvSpPr>
        <p:spPr>
          <a:xfrm>
            <a:off x="6800966" y="2073268"/>
            <a:ext cx="486982" cy="1605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</a:p>
        </p:txBody>
      </p:sp>
      <p:pic>
        <p:nvPicPr>
          <p:cNvPr id="101" name="그래픽 100">
            <a:extLst>
              <a:ext uri="{FF2B5EF4-FFF2-40B4-BE49-F238E27FC236}">
                <a16:creationId xmlns:a16="http://schemas.microsoft.com/office/drawing/2014/main" id="{8EA63F24-7F23-E657-5095-1849D0F9D1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56774" y="5617820"/>
            <a:ext cx="484285" cy="484285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7D267DC-52C3-1D74-71F8-C9A57F315BB5}"/>
              </a:ext>
            </a:extLst>
          </p:cNvPr>
          <p:cNvSpPr/>
          <p:nvPr/>
        </p:nvSpPr>
        <p:spPr>
          <a:xfrm rot="10800000">
            <a:off x="5156313" y="556516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3" name="그래픽 102">
            <a:extLst>
              <a:ext uri="{FF2B5EF4-FFF2-40B4-BE49-F238E27FC236}">
                <a16:creationId xmlns:a16="http://schemas.microsoft.com/office/drawing/2014/main" id="{A58785D6-7876-7978-F667-E906269540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6446" y="5617818"/>
            <a:ext cx="484285" cy="484285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9799EB5C-4EF3-351F-2688-A3537E1898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1519" y="5617818"/>
            <a:ext cx="484285" cy="484285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859CA6-2DD6-F29F-67DF-832B06FF59C3}"/>
              </a:ext>
            </a:extLst>
          </p:cNvPr>
          <p:cNvSpPr/>
          <p:nvPr/>
        </p:nvSpPr>
        <p:spPr>
          <a:xfrm>
            <a:off x="5350632" y="5500790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A846FB8-5C2D-2AA2-EE2B-DA2E16249A41}"/>
              </a:ext>
            </a:extLst>
          </p:cNvPr>
          <p:cNvSpPr/>
          <p:nvPr/>
        </p:nvSpPr>
        <p:spPr>
          <a:xfrm>
            <a:off x="5990303" y="5500789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B789AC8-F029-C5F7-486A-66EB44D45C5A}"/>
              </a:ext>
            </a:extLst>
          </p:cNvPr>
          <p:cNvSpPr/>
          <p:nvPr/>
        </p:nvSpPr>
        <p:spPr>
          <a:xfrm>
            <a:off x="6585376" y="5500786"/>
            <a:ext cx="480571" cy="12874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C095050-A36A-2E3E-29CF-15BCBCD95358}"/>
              </a:ext>
            </a:extLst>
          </p:cNvPr>
          <p:cNvSpPr/>
          <p:nvPr/>
        </p:nvSpPr>
        <p:spPr>
          <a:xfrm>
            <a:off x="7135443" y="5566978"/>
            <a:ext cx="144552" cy="5193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&gt;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00964AB-F11E-CC29-7458-EDD7E73D20F7}"/>
              </a:ext>
            </a:extLst>
          </p:cNvPr>
          <p:cNvGrpSpPr/>
          <p:nvPr/>
        </p:nvGrpSpPr>
        <p:grpSpPr>
          <a:xfrm>
            <a:off x="6529897" y="5163289"/>
            <a:ext cx="528628" cy="152253"/>
            <a:chOff x="6539968" y="5192142"/>
            <a:chExt cx="528628" cy="152253"/>
          </a:xfrm>
        </p:grpSpPr>
        <p:sp>
          <p:nvSpPr>
            <p:cNvPr id="110" name="모서리가 둥근 직사각형 576">
              <a:extLst>
                <a:ext uri="{FF2B5EF4-FFF2-40B4-BE49-F238E27FC236}">
                  <a16:creationId xmlns:a16="http://schemas.microsoft.com/office/drawing/2014/main" id="{1E451826-CAF9-9918-AEB6-B5D8181E34CD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11" name="삼각형 83">
              <a:extLst>
                <a:ext uri="{FF2B5EF4-FFF2-40B4-BE49-F238E27FC236}">
                  <a16:creationId xmlns:a16="http://schemas.microsoft.com/office/drawing/2014/main" id="{243B7E7D-294D-FC0F-2948-AD23DC9A5AE5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7ADE5A-8F35-583E-CDF0-475C74FFC9AE}"/>
              </a:ext>
            </a:extLst>
          </p:cNvPr>
          <p:cNvSpPr txBox="1"/>
          <p:nvPr/>
        </p:nvSpPr>
        <p:spPr>
          <a:xfrm>
            <a:off x="632985" y="5102271"/>
            <a:ext cx="10518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수위 정보 </a:t>
            </a: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|</a:t>
            </a:r>
            <a:r>
              <a:rPr kumimoji="1"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</a:rPr>
              <a:t> 유량 정보</a:t>
            </a:r>
            <a:endParaRPr kumimoji="1" lang="ko-Kore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13" name="모서리가 둥근 직사각형 576">
            <a:extLst>
              <a:ext uri="{FF2B5EF4-FFF2-40B4-BE49-F238E27FC236}">
                <a16:creationId xmlns:a16="http://schemas.microsoft.com/office/drawing/2014/main" id="{BEAA4011-912E-D069-5291-77521D9E0D9E}"/>
              </a:ext>
            </a:extLst>
          </p:cNvPr>
          <p:cNvSpPr/>
          <p:nvPr/>
        </p:nvSpPr>
        <p:spPr>
          <a:xfrm>
            <a:off x="2621777" y="5131415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직사각형 576">
            <a:extLst>
              <a:ext uri="{FF2B5EF4-FFF2-40B4-BE49-F238E27FC236}">
                <a16:creationId xmlns:a16="http://schemas.microsoft.com/office/drawing/2014/main" id="{8C8FABBE-2C24-1647-7D56-90855B1002B2}"/>
              </a:ext>
            </a:extLst>
          </p:cNvPr>
          <p:cNvSpPr/>
          <p:nvPr/>
        </p:nvSpPr>
        <p:spPr>
          <a:xfrm>
            <a:off x="7131118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BE07AE-22E2-0572-1B5D-579666A5A222}"/>
              </a:ext>
            </a:extLst>
          </p:cNvPr>
          <p:cNvSpPr txBox="1"/>
          <p:nvPr/>
        </p:nvSpPr>
        <p:spPr>
          <a:xfrm>
            <a:off x="5071282" y="5136380"/>
            <a:ext cx="11208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녹조</a:t>
            </a:r>
            <a:r>
              <a:rPr kumimoji="1" lang="ko-KR" altLang="en-US" sz="700" dirty="0">
                <a:latin typeface="Malgun Gothic" panose="020B0503020000020004" pitchFamily="34" charset="-127"/>
              </a:rPr>
              <a:t>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드론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16" name="Google Shape;4717;p100">
            <a:extLst>
              <a:ext uri="{FF2B5EF4-FFF2-40B4-BE49-F238E27FC236}">
                <a16:creationId xmlns:a16="http://schemas.microsoft.com/office/drawing/2014/main" id="{D966B743-9B9E-E387-8A73-F86AA1618B72}"/>
              </a:ext>
            </a:extLst>
          </p:cNvPr>
          <p:cNvSpPr/>
          <p:nvPr/>
        </p:nvSpPr>
        <p:spPr>
          <a:xfrm>
            <a:off x="700697" y="5365211"/>
            <a:ext cx="2071211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4718;p100">
            <a:extLst>
              <a:ext uri="{FF2B5EF4-FFF2-40B4-BE49-F238E27FC236}">
                <a16:creationId xmlns:a16="http://schemas.microsoft.com/office/drawing/2014/main" id="{1401A6B7-CCE7-4B98-16E0-47F3012B8B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802" y="5434972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D45648B-1906-A702-9320-0A9E7AD183F2}"/>
              </a:ext>
            </a:extLst>
          </p:cNvPr>
          <p:cNvSpPr txBox="1"/>
          <p:nvPr/>
        </p:nvSpPr>
        <p:spPr>
          <a:xfrm>
            <a:off x="2181507" y="5411743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댐수위</a:t>
            </a:r>
            <a:endParaRPr kumimoji="1" lang="en-US" altLang="ko-Kore-KR" sz="500" dirty="0">
              <a:solidFill>
                <a:schemeClr val="accent5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ore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방수로</a:t>
            </a:r>
            <a:r>
              <a:rPr kumimoji="1" lang="ko-KR" altLang="en-US" sz="500" dirty="0">
                <a:solidFill>
                  <a:srgbClr val="C00000"/>
                </a:solidFill>
                <a:latin typeface="Malgun Gothic" panose="020B0503020000020004" pitchFamily="34" charset="-127"/>
              </a:rPr>
              <a:t> 수위</a:t>
            </a:r>
            <a:endParaRPr kumimoji="1" lang="en-US" altLang="ko-KR" sz="500" dirty="0">
              <a:solidFill>
                <a:srgbClr val="C00000"/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tx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저수량</a:t>
            </a:r>
            <a:endParaRPr kumimoji="1" lang="en-US" altLang="ko-KR" sz="500" dirty="0">
              <a:solidFill>
                <a:schemeClr val="tx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3">
                    <a:lumMod val="75000"/>
                  </a:schemeClr>
                </a:solidFill>
                <a:latin typeface="Malgun Gothic" panose="020B0503020000020004" pitchFamily="34" charset="-127"/>
              </a:rPr>
              <a:t>저수율</a:t>
            </a:r>
            <a:endParaRPr kumimoji="1" lang="ko-Kore-KR" altLang="en-US" sz="500" dirty="0">
              <a:solidFill>
                <a:schemeClr val="accent3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0A872B8-9F97-B4B4-A794-F7DB28B3E268}"/>
              </a:ext>
            </a:extLst>
          </p:cNvPr>
          <p:cNvGrpSpPr/>
          <p:nvPr/>
        </p:nvGrpSpPr>
        <p:grpSpPr>
          <a:xfrm>
            <a:off x="2050367" y="5131415"/>
            <a:ext cx="528628" cy="152253"/>
            <a:chOff x="6539968" y="5192142"/>
            <a:chExt cx="528628" cy="152253"/>
          </a:xfrm>
        </p:grpSpPr>
        <p:sp>
          <p:nvSpPr>
            <p:cNvPr id="120" name="모서리가 둥근 직사각형 576">
              <a:extLst>
                <a:ext uri="{FF2B5EF4-FFF2-40B4-BE49-F238E27FC236}">
                  <a16:creationId xmlns:a16="http://schemas.microsoft.com/office/drawing/2014/main" id="{1DAEC050-F86B-172F-5C36-7996C267E488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시간 단위</a:t>
              </a:r>
            </a:p>
          </p:txBody>
        </p:sp>
        <p:sp>
          <p:nvSpPr>
            <p:cNvPr id="121" name="삼각형 83">
              <a:extLst>
                <a:ext uri="{FF2B5EF4-FFF2-40B4-BE49-F238E27FC236}">
                  <a16:creationId xmlns:a16="http://schemas.microsoft.com/office/drawing/2014/main" id="{82CD0B80-D217-9098-56F2-9DFCCD7687FB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26FE768-C15E-E1C9-2E9D-A048CD146630}"/>
              </a:ext>
            </a:extLst>
          </p:cNvPr>
          <p:cNvSpPr txBox="1"/>
          <p:nvPr/>
        </p:nvSpPr>
        <p:spPr>
          <a:xfrm>
            <a:off x="65726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9E2138-65EF-C940-EA3C-63755738DAE4}"/>
              </a:ext>
            </a:extLst>
          </p:cNvPr>
          <p:cNvSpPr txBox="1"/>
          <p:nvPr/>
        </p:nvSpPr>
        <p:spPr>
          <a:xfrm>
            <a:off x="1142802" y="5953162"/>
            <a:ext cx="88678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90011066-8DA0-BFE4-8E40-77324C047A69}"/>
              </a:ext>
            </a:extLst>
          </p:cNvPr>
          <p:cNvGrpSpPr/>
          <p:nvPr/>
        </p:nvGrpSpPr>
        <p:grpSpPr>
          <a:xfrm>
            <a:off x="4269453" y="5163289"/>
            <a:ext cx="528628" cy="152253"/>
            <a:chOff x="6539968" y="5192142"/>
            <a:chExt cx="528628" cy="152253"/>
          </a:xfrm>
        </p:grpSpPr>
        <p:sp>
          <p:nvSpPr>
            <p:cNvPr id="125" name="모서리가 둥근 직사각형 576">
              <a:extLst>
                <a:ext uri="{FF2B5EF4-FFF2-40B4-BE49-F238E27FC236}">
                  <a16:creationId xmlns:a16="http://schemas.microsoft.com/office/drawing/2014/main" id="{0836B265-9C77-6288-A64D-725DB57B526B}"/>
                </a:ext>
              </a:extLst>
            </p:cNvPr>
            <p:cNvSpPr/>
            <p:nvPr/>
          </p:nvSpPr>
          <p:spPr>
            <a:xfrm>
              <a:off x="6539968" y="5192142"/>
              <a:ext cx="528628" cy="15225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일 단위</a:t>
              </a:r>
            </a:p>
          </p:txBody>
        </p:sp>
        <p:sp>
          <p:nvSpPr>
            <p:cNvPr id="126" name="삼각형 83">
              <a:extLst>
                <a:ext uri="{FF2B5EF4-FFF2-40B4-BE49-F238E27FC236}">
                  <a16:creationId xmlns:a16="http://schemas.microsoft.com/office/drawing/2014/main" id="{DB255705-D675-859D-A764-F22DF4BF2CE5}"/>
                </a:ext>
              </a:extLst>
            </p:cNvPr>
            <p:cNvSpPr/>
            <p:nvPr/>
          </p:nvSpPr>
          <p:spPr>
            <a:xfrm rot="10800000">
              <a:off x="6926201" y="5229199"/>
              <a:ext cx="97802" cy="75927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27" name="모서리가 둥근 직사각형 576">
            <a:extLst>
              <a:ext uri="{FF2B5EF4-FFF2-40B4-BE49-F238E27FC236}">
                <a16:creationId xmlns:a16="http://schemas.microsoft.com/office/drawing/2014/main" id="{D2DBBFD5-4167-697E-6BEC-8EF87147028B}"/>
              </a:ext>
            </a:extLst>
          </p:cNvPr>
          <p:cNvSpPr/>
          <p:nvPr/>
        </p:nvSpPr>
        <p:spPr>
          <a:xfrm>
            <a:off x="4870674" y="5160282"/>
            <a:ext cx="150132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F9D8A77-E8AD-64F1-7D40-6DAC59251B88}"/>
              </a:ext>
            </a:extLst>
          </p:cNvPr>
          <p:cNvSpPr txBox="1"/>
          <p:nvPr/>
        </p:nvSpPr>
        <p:spPr>
          <a:xfrm>
            <a:off x="2810838" y="5136380"/>
            <a:ext cx="12105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대청댐 수질 현황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700" dirty="0" err="1">
                <a:latin typeface="Malgun Gothic" panose="020B0503020000020004" pitchFamily="34" charset="-127"/>
              </a:rPr>
              <a:t>에코봇</a:t>
            </a:r>
            <a:r>
              <a:rPr kumimoji="1" lang="en-US" altLang="ko-KR" sz="700" dirty="0">
                <a:latin typeface="Malgun Gothic" panose="020B0503020000020004" pitchFamily="34" charset="-127"/>
              </a:rPr>
              <a:t>)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29" name="Google Shape;4717;p100">
            <a:extLst>
              <a:ext uri="{FF2B5EF4-FFF2-40B4-BE49-F238E27FC236}">
                <a16:creationId xmlns:a16="http://schemas.microsoft.com/office/drawing/2014/main" id="{FAC80FC1-F50F-92B1-41F2-73B9E8A9F7C1}"/>
              </a:ext>
            </a:extLst>
          </p:cNvPr>
          <p:cNvSpPr/>
          <p:nvPr/>
        </p:nvSpPr>
        <p:spPr>
          <a:xfrm>
            <a:off x="2891081" y="5357071"/>
            <a:ext cx="2128644" cy="751271"/>
          </a:xfrm>
          <a:prstGeom prst="rect">
            <a:avLst/>
          </a:prstGeom>
          <a:solidFill>
            <a:srgbClr val="F6F6F6"/>
          </a:solidFill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4718;p100">
            <a:extLst>
              <a:ext uri="{FF2B5EF4-FFF2-40B4-BE49-F238E27FC236}">
                <a16:creationId xmlns:a16="http://schemas.microsoft.com/office/drawing/2014/main" id="{E7C362AC-CEDD-5DA1-83C1-E87282A451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1655" y="5427038"/>
            <a:ext cx="1044676" cy="56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8B95107F-17F3-8949-6095-BF32D1B6753E}"/>
              </a:ext>
            </a:extLst>
          </p:cNvPr>
          <p:cNvSpPr txBox="1"/>
          <p:nvPr/>
        </p:nvSpPr>
        <p:spPr>
          <a:xfrm>
            <a:off x="4421787" y="543901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온도</a:t>
            </a:r>
            <a:endParaRPr kumimoji="1" lang="en-US" altLang="ko-KR" sz="500" dirty="0">
              <a:solidFill>
                <a:schemeClr val="accent1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2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수소이온농도</a:t>
            </a:r>
            <a:endParaRPr kumimoji="1" lang="en-US" altLang="ko-KR" sz="500" dirty="0">
              <a:solidFill>
                <a:schemeClr val="accent2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광학용존산소</a:t>
            </a:r>
            <a:endParaRPr kumimoji="1" lang="en-US" altLang="ko-KR" sz="500" dirty="0">
              <a:solidFill>
                <a:schemeClr val="accent3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solidFill>
                  <a:schemeClr val="accent4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탁도</a:t>
            </a:r>
            <a:endParaRPr kumimoji="1" lang="en-US" altLang="ko-KR" sz="500" dirty="0">
              <a:solidFill>
                <a:schemeClr val="accent4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  <a:p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남조류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-</a:t>
            </a:r>
            <a:r>
              <a:rPr kumimoji="1" lang="ko-KR" altLang="en-US" sz="5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피코</a:t>
            </a:r>
            <a:r>
              <a:rPr kumimoji="1" lang="en-US" altLang="ko-KR" sz="5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..</a:t>
            </a:r>
          </a:p>
          <a:p>
            <a:r>
              <a:rPr kumimoji="1" lang="ko-KR" altLang="en-US" sz="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클로로필</a:t>
            </a:r>
            <a:r>
              <a:rPr kumimoji="1" lang="en-US" altLang="ko-KR" sz="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34" charset="-127"/>
              </a:rPr>
              <a:t>a</a:t>
            </a:r>
            <a:endParaRPr kumimoji="1" lang="ko-Kore-KR" altLang="en-US" sz="500" dirty="0">
              <a:solidFill>
                <a:schemeClr val="accent6">
                  <a:lumMod val="60000"/>
                  <a:lumOff val="40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910C6AD-DD61-323F-CFEA-2FFCFB499352}"/>
              </a:ext>
            </a:extLst>
          </p:cNvPr>
          <p:cNvSpPr txBox="1"/>
          <p:nvPr/>
        </p:nvSpPr>
        <p:spPr>
          <a:xfrm>
            <a:off x="3286331" y="5950679"/>
            <a:ext cx="9765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시간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주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월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분기</a:t>
            </a:r>
            <a:r>
              <a:rPr kumimoji="1" lang="en-US" altLang="ko-KR" sz="500" dirty="0">
                <a:latin typeface="Malgun Gothic" panose="020B0503020000020004" pitchFamily="34" charset="-127"/>
              </a:rPr>
              <a:t>/</a:t>
            </a:r>
            <a:r>
              <a:rPr kumimoji="1" lang="ko-KR" altLang="en-US" sz="500" dirty="0">
                <a:latin typeface="Malgun Gothic" panose="020B0503020000020004" pitchFamily="34" charset="-127"/>
              </a:rPr>
              <a:t>년 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BC4A0B8-5E23-34CC-7BE7-33BD0A45E4E0}"/>
              </a:ext>
            </a:extLst>
          </p:cNvPr>
          <p:cNvSpPr txBox="1"/>
          <p:nvPr/>
        </p:nvSpPr>
        <p:spPr>
          <a:xfrm>
            <a:off x="2859535" y="56050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</a:rPr>
              <a:t>단위</a:t>
            </a:r>
            <a:endParaRPr kumimoji="1" lang="en-US" altLang="ko-KR" sz="500" dirty="0">
              <a:latin typeface="Malgun Gothic" panose="020B0503020000020004" pitchFamily="34" charset="-127"/>
            </a:endParaRPr>
          </a:p>
          <a:p>
            <a:r>
              <a:rPr kumimoji="1" lang="ko-KR" altLang="en-US" sz="500" dirty="0">
                <a:latin typeface="Malgun Gothic" panose="020B0503020000020004" pitchFamily="34" charset="-127"/>
              </a:rPr>
              <a:t>표시</a:t>
            </a:r>
            <a:endParaRPr kumimoji="1" lang="en-US" altLang="ko-KR" sz="500" dirty="0">
              <a:latin typeface="Malgun Gothic" panose="020B0503020000020004" pitchFamily="34" charset="-127"/>
            </a:endParaRPr>
          </a:p>
        </p:txBody>
      </p:sp>
      <p:sp>
        <p:nvSpPr>
          <p:cNvPr id="134" name="모서리가 둥근 직사각형 576">
            <a:extLst>
              <a:ext uri="{FF2B5EF4-FFF2-40B4-BE49-F238E27FC236}">
                <a16:creationId xmlns:a16="http://schemas.microsoft.com/office/drawing/2014/main" id="{228A185B-431E-ADD8-5AEC-731C5A737D59}"/>
              </a:ext>
            </a:extLst>
          </p:cNvPr>
          <p:cNvSpPr/>
          <p:nvPr/>
        </p:nvSpPr>
        <p:spPr>
          <a:xfrm>
            <a:off x="554730" y="196665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F89C61B-814A-28CC-347B-E0AA8A5BE043}"/>
              </a:ext>
            </a:extLst>
          </p:cNvPr>
          <p:cNvSpPr/>
          <p:nvPr/>
        </p:nvSpPr>
        <p:spPr>
          <a:xfrm>
            <a:off x="4895652" y="2276872"/>
            <a:ext cx="2431105" cy="280820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1F6D71D-2AFC-D559-DEAE-0864379D0065}"/>
              </a:ext>
            </a:extLst>
          </p:cNvPr>
          <p:cNvSpPr/>
          <p:nvPr/>
        </p:nvSpPr>
        <p:spPr>
          <a:xfrm>
            <a:off x="629628" y="2281112"/>
            <a:ext cx="4440453" cy="28013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대청수계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개요도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정수장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BF68322-20FB-3238-F546-D274700F7ED6}"/>
              </a:ext>
            </a:extLst>
          </p:cNvPr>
          <p:cNvGrpSpPr/>
          <p:nvPr/>
        </p:nvGrpSpPr>
        <p:grpSpPr>
          <a:xfrm>
            <a:off x="5071283" y="2277133"/>
            <a:ext cx="2257982" cy="945071"/>
            <a:chOff x="7010895" y="2265333"/>
            <a:chExt cx="2257982" cy="945071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7C6AD2D-0DC2-4A39-6F41-7980C3EBA2B3}"/>
                </a:ext>
              </a:extLst>
            </p:cNvPr>
            <p:cNvSpPr/>
            <p:nvPr/>
          </p:nvSpPr>
          <p:spPr>
            <a:xfrm>
              <a:off x="7010895" y="2265333"/>
              <a:ext cx="2257982" cy="9450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C8E5151-A560-2D82-516E-D9D33718282E}"/>
                </a:ext>
              </a:extLst>
            </p:cNvPr>
            <p:cNvSpPr txBox="1"/>
            <p:nvPr/>
          </p:nvSpPr>
          <p:spPr>
            <a:xfrm>
              <a:off x="7015467" y="2270346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700" dirty="0">
                  <a:latin typeface="Malgun Gothic" panose="020B0503020000020004" pitchFamily="34" charset="-127"/>
                </a:rPr>
                <a:t>청주정수장</a:t>
              </a:r>
              <a:endParaRPr kumimoji="1" lang="ko-Kore-KR" altLang="en-US" sz="700" dirty="0">
                <a:latin typeface="Malgun Gothic" panose="020B0503020000020004" pitchFamily="34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701BA1C-8B4A-B31D-BA59-5E5308216665}"/>
                </a:ext>
              </a:extLst>
            </p:cNvPr>
            <p:cNvSpPr/>
            <p:nvPr/>
          </p:nvSpPr>
          <p:spPr>
            <a:xfrm>
              <a:off x="7172857" y="2541528"/>
              <a:ext cx="472871" cy="4730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날씨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픽토그램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7651DFD-324E-49AB-593A-6F9C00E53FAA}"/>
                </a:ext>
              </a:extLst>
            </p:cNvPr>
            <p:cNvSpPr/>
            <p:nvPr/>
          </p:nvSpPr>
          <p:spPr>
            <a:xfrm>
              <a:off x="7770815" y="2523893"/>
              <a:ext cx="1358649" cy="4730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기상 정보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바람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습도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A9154FD-A268-3A3B-AF8C-294781E10706}"/>
              </a:ext>
            </a:extLst>
          </p:cNvPr>
          <p:cNvSpPr/>
          <p:nvPr/>
        </p:nvSpPr>
        <p:spPr>
          <a:xfrm>
            <a:off x="5066268" y="3224777"/>
            <a:ext cx="2257982" cy="18484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254988-F540-67DE-0776-0C0BFFB9B7B5}"/>
              </a:ext>
            </a:extLst>
          </p:cNvPr>
          <p:cNvSpPr txBox="1"/>
          <p:nvPr/>
        </p:nvSpPr>
        <p:spPr>
          <a:xfrm>
            <a:off x="5068302" y="3225037"/>
            <a:ext cx="11031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latin typeface="Malgun Gothic" panose="020B0503020000020004" pitchFamily="34" charset="-127"/>
              </a:rPr>
              <a:t>실시간 수질정보</a:t>
            </a:r>
            <a:endParaRPr kumimoji="1" lang="en-US" altLang="ko-KR" sz="700" dirty="0">
              <a:latin typeface="Malgun Gothic" panose="020B0503020000020004" pitchFamily="34" charset="-127"/>
            </a:endParaRP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조회시각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 14:20</a:t>
            </a:r>
          </a:p>
          <a:p>
            <a:r>
              <a:rPr kumimoji="1" lang="ko-KR" altLang="en-US" sz="600" dirty="0">
                <a:latin typeface="Malgun Gothic" panose="020B0503020000020004" pitchFamily="34" charset="-127"/>
              </a:rPr>
              <a:t>계측시각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2022.8.10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|</a:t>
            </a:r>
            <a:r>
              <a:rPr kumimoji="1" lang="ko-KR" altLang="en-US" sz="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600" dirty="0">
                <a:latin typeface="Malgun Gothic" panose="020B0503020000020004" pitchFamily="34" charset="-127"/>
              </a:rPr>
              <a:t>14:19</a:t>
            </a:r>
            <a:endParaRPr kumimoji="1" lang="ko-Kore-KR" altLang="en-US" sz="700" dirty="0">
              <a:latin typeface="Malgun Gothic" panose="020B0503020000020004" pitchFamily="34" charset="-127"/>
            </a:endParaRPr>
          </a:p>
        </p:txBody>
      </p:sp>
      <p:sp>
        <p:nvSpPr>
          <p:cNvPr id="144" name="모서리가 둥근 직사각형 576">
            <a:extLst>
              <a:ext uri="{FF2B5EF4-FFF2-40B4-BE49-F238E27FC236}">
                <a16:creationId xmlns:a16="http://schemas.microsoft.com/office/drawing/2014/main" id="{0FCDDF40-3BE6-DCBA-C297-EAF23CFB73D7}"/>
              </a:ext>
            </a:extLst>
          </p:cNvPr>
          <p:cNvSpPr/>
          <p:nvPr/>
        </p:nvSpPr>
        <p:spPr>
          <a:xfrm>
            <a:off x="6570633" y="3290082"/>
            <a:ext cx="691387" cy="1522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보기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5BC1F12-403B-9DF2-0DB0-E136B3A4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6" y="2557073"/>
            <a:ext cx="3724099" cy="2171310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7775384-30DF-29DF-2654-29786C469540}"/>
              </a:ext>
            </a:extLst>
          </p:cNvPr>
          <p:cNvSpPr/>
          <p:nvPr/>
        </p:nvSpPr>
        <p:spPr>
          <a:xfrm>
            <a:off x="4893145" y="2276872"/>
            <a:ext cx="2425820" cy="28001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80856B2-3714-6820-1E2B-B2F426F896AC}"/>
              </a:ext>
            </a:extLst>
          </p:cNvPr>
          <p:cNvSpPr/>
          <p:nvPr/>
        </p:nvSpPr>
        <p:spPr>
          <a:xfrm>
            <a:off x="627122" y="2280403"/>
            <a:ext cx="4268530" cy="27975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48" name="모서리가 둥근 직사각형 576">
            <a:extLst>
              <a:ext uri="{FF2B5EF4-FFF2-40B4-BE49-F238E27FC236}">
                <a16:creationId xmlns:a16="http://schemas.microsoft.com/office/drawing/2014/main" id="{4D01BBEC-584D-515E-B4FD-275A4634A932}"/>
              </a:ext>
            </a:extLst>
          </p:cNvPr>
          <p:cNvSpPr/>
          <p:nvPr/>
        </p:nvSpPr>
        <p:spPr>
          <a:xfrm>
            <a:off x="554730" y="2361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모서리가 둥근 직사각형 576">
            <a:extLst>
              <a:ext uri="{FF2B5EF4-FFF2-40B4-BE49-F238E27FC236}">
                <a16:creationId xmlns:a16="http://schemas.microsoft.com/office/drawing/2014/main" id="{C2975464-DA5A-B55A-A85D-FC631DAB46EA}"/>
              </a:ext>
            </a:extLst>
          </p:cNvPr>
          <p:cNvSpPr/>
          <p:nvPr/>
        </p:nvSpPr>
        <p:spPr>
          <a:xfrm>
            <a:off x="4705594" y="2214450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모서리가 둥근 직사각형 576">
            <a:extLst>
              <a:ext uri="{FF2B5EF4-FFF2-40B4-BE49-F238E27FC236}">
                <a16:creationId xmlns:a16="http://schemas.microsoft.com/office/drawing/2014/main" id="{345F7465-4521-6FD8-EB0F-3D8560A70BBF}"/>
              </a:ext>
            </a:extLst>
          </p:cNvPr>
          <p:cNvSpPr/>
          <p:nvPr/>
        </p:nvSpPr>
        <p:spPr>
          <a:xfrm>
            <a:off x="565881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사다리꼴[T] 150">
            <a:extLst>
              <a:ext uri="{FF2B5EF4-FFF2-40B4-BE49-F238E27FC236}">
                <a16:creationId xmlns:a16="http://schemas.microsoft.com/office/drawing/2014/main" id="{057B3476-B5C1-C634-7FB0-F9D306213175}"/>
              </a:ext>
            </a:extLst>
          </p:cNvPr>
          <p:cNvSpPr/>
          <p:nvPr/>
        </p:nvSpPr>
        <p:spPr>
          <a:xfrm>
            <a:off x="5831203" y="4915935"/>
            <a:ext cx="772742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예측</a:t>
            </a:r>
            <a:r>
              <a:rPr kumimoji="1" lang="ko-KR" altLang="en-US" sz="600" dirty="0">
                <a:solidFill>
                  <a:schemeClr val="bg1">
                    <a:lumMod val="85000"/>
                  </a:schemeClr>
                </a:solidFill>
                <a:latin typeface="Malgun Gothic" panose="020B0503020000020004" pitchFamily="34" charset="-127"/>
              </a:rPr>
              <a:t> 수질 보기</a:t>
            </a:r>
            <a:endParaRPr kumimoji="1" lang="ko-Kore-KR" altLang="en-US" sz="600" dirty="0">
              <a:solidFill>
                <a:schemeClr val="bg1">
                  <a:lumMod val="8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3C05CA9-3639-3DF4-141F-0162B08CEA3A}"/>
              </a:ext>
            </a:extLst>
          </p:cNvPr>
          <p:cNvSpPr/>
          <p:nvPr/>
        </p:nvSpPr>
        <p:spPr>
          <a:xfrm>
            <a:off x="5146926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FFDC413-A478-E202-5670-7FDE37A8CF0A}"/>
              </a:ext>
            </a:extLst>
          </p:cNvPr>
          <p:cNvSpPr/>
          <p:nvPr/>
        </p:nvSpPr>
        <p:spPr>
          <a:xfrm>
            <a:off x="5883548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탁도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8D9174A-5252-EC37-42A1-28F0CA8E3C1B}"/>
              </a:ext>
            </a:extLst>
          </p:cNvPr>
          <p:cNvSpPr/>
          <p:nvPr/>
        </p:nvSpPr>
        <p:spPr>
          <a:xfrm>
            <a:off x="6620170" y="3614487"/>
            <a:ext cx="645873" cy="45164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전도도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2A21A8-D604-8ABE-F84A-0935D8D9773B}"/>
              </a:ext>
            </a:extLst>
          </p:cNvPr>
          <p:cNvSpPr/>
          <p:nvPr/>
        </p:nvSpPr>
        <p:spPr>
          <a:xfrm>
            <a:off x="5146926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알카리도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EAD753D-5D7D-1D61-DEE1-4F3AA066368A}"/>
              </a:ext>
            </a:extLst>
          </p:cNvPr>
          <p:cNvSpPr/>
          <p:nvPr/>
        </p:nvSpPr>
        <p:spPr>
          <a:xfrm>
            <a:off x="5883548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생물경보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04AE7EE-9EE8-0E2B-44E7-49A2E9832BBA}"/>
              </a:ext>
            </a:extLst>
          </p:cNvPr>
          <p:cNvSpPr/>
          <p:nvPr/>
        </p:nvSpPr>
        <p:spPr>
          <a:xfrm>
            <a:off x="6620170" y="4115213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망간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AA5DA9-80A1-1107-BF84-F1A04966377A}"/>
              </a:ext>
            </a:extLst>
          </p:cNvPr>
          <p:cNvSpPr/>
          <p:nvPr/>
        </p:nvSpPr>
        <p:spPr>
          <a:xfrm>
            <a:off x="5146926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유기물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B6449EF-A723-E4A1-17E4-37735D34A728}"/>
              </a:ext>
            </a:extLst>
          </p:cNvPr>
          <p:cNvSpPr/>
          <p:nvPr/>
        </p:nvSpPr>
        <p:spPr>
          <a:xfrm>
            <a:off x="5883548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영양염류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E700059-9D45-022C-FFF3-9206919F9B51}"/>
              </a:ext>
            </a:extLst>
          </p:cNvPr>
          <p:cNvSpPr/>
          <p:nvPr/>
        </p:nvSpPr>
        <p:spPr>
          <a:xfrm>
            <a:off x="6620170" y="4503621"/>
            <a:ext cx="645873" cy="339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조류</a:t>
            </a:r>
          </a:p>
        </p:txBody>
      </p:sp>
      <p:sp>
        <p:nvSpPr>
          <p:cNvPr id="161" name="사다리꼴[T] 160">
            <a:extLst>
              <a:ext uri="{FF2B5EF4-FFF2-40B4-BE49-F238E27FC236}">
                <a16:creationId xmlns:a16="http://schemas.microsoft.com/office/drawing/2014/main" id="{DD9732D9-B80A-695E-3B77-3A60A99DAF86}"/>
              </a:ext>
            </a:extLst>
          </p:cNvPr>
          <p:cNvSpPr/>
          <p:nvPr/>
        </p:nvSpPr>
        <p:spPr>
          <a:xfrm rot="16200000">
            <a:off x="4773625" y="2556646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대청댐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2" name="사다리꼴[T] 161">
            <a:extLst>
              <a:ext uri="{FF2B5EF4-FFF2-40B4-BE49-F238E27FC236}">
                <a16:creationId xmlns:a16="http://schemas.microsoft.com/office/drawing/2014/main" id="{2CCC1E9A-39E0-88A9-C70D-5C63A372CFB0}"/>
              </a:ext>
            </a:extLst>
          </p:cNvPr>
          <p:cNvSpPr/>
          <p:nvPr/>
        </p:nvSpPr>
        <p:spPr>
          <a:xfrm rot="16200000">
            <a:off x="4773668" y="3008674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현도취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3" name="사다리꼴[T] 162">
            <a:extLst>
              <a:ext uri="{FF2B5EF4-FFF2-40B4-BE49-F238E27FC236}">
                <a16:creationId xmlns:a16="http://schemas.microsoft.com/office/drawing/2014/main" id="{9D46AA69-1C2E-A5ED-E1B3-FB0F847E4385}"/>
              </a:ext>
            </a:extLst>
          </p:cNvPr>
          <p:cNvSpPr/>
          <p:nvPr/>
        </p:nvSpPr>
        <p:spPr>
          <a:xfrm rot="16200000">
            <a:off x="4768776" y="3451159"/>
            <a:ext cx="445437" cy="147143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</a:rPr>
              <a:t>대청취</a:t>
            </a:r>
            <a:endParaRPr kumimoji="1" lang="ko-Kore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</a:endParaRPr>
          </a:p>
        </p:txBody>
      </p:sp>
      <p:sp>
        <p:nvSpPr>
          <p:cNvPr id="164" name="사다리꼴[T] 163">
            <a:extLst>
              <a:ext uri="{FF2B5EF4-FFF2-40B4-BE49-F238E27FC236}">
                <a16:creationId xmlns:a16="http://schemas.microsoft.com/office/drawing/2014/main" id="{619872D4-F24E-3028-4D70-380A3B8C8C57}"/>
              </a:ext>
            </a:extLst>
          </p:cNvPr>
          <p:cNvSpPr/>
          <p:nvPr/>
        </p:nvSpPr>
        <p:spPr>
          <a:xfrm rot="16200000">
            <a:off x="4763494" y="3892829"/>
            <a:ext cx="445437" cy="147143"/>
          </a:xfrm>
          <a:prstGeom prst="trapezoid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ko-KR" altLang="en-US" sz="6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청주정</a:t>
            </a:r>
            <a:endParaRPr kumimoji="1" lang="ko-Kore-KR" altLang="en-US" sz="6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5" name="모서리가 둥근 직사각형 576">
            <a:extLst>
              <a:ext uri="{FF2B5EF4-FFF2-40B4-BE49-F238E27FC236}">
                <a16:creationId xmlns:a16="http://schemas.microsoft.com/office/drawing/2014/main" id="{BE0FA53C-E77A-DE9E-109B-945871C2B1D8}"/>
              </a:ext>
            </a:extLst>
          </p:cNvPr>
          <p:cNvSpPr/>
          <p:nvPr/>
        </p:nvSpPr>
        <p:spPr>
          <a:xfrm>
            <a:off x="469757" y="5157192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모서리가 둥근 직사각형 576">
            <a:extLst>
              <a:ext uri="{FF2B5EF4-FFF2-40B4-BE49-F238E27FC236}">
                <a16:creationId xmlns:a16="http://schemas.microsoft.com/office/drawing/2014/main" id="{2DC6C561-6DFC-A6C0-5B01-823B0C5AD125}"/>
              </a:ext>
            </a:extLst>
          </p:cNvPr>
          <p:cNvSpPr/>
          <p:nvPr/>
        </p:nvSpPr>
        <p:spPr>
          <a:xfrm>
            <a:off x="2883442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모서리가 둥근 직사각형 576">
            <a:extLst>
              <a:ext uri="{FF2B5EF4-FFF2-40B4-BE49-F238E27FC236}">
                <a16:creationId xmlns:a16="http://schemas.microsoft.com/office/drawing/2014/main" id="{F7E208E3-1D6E-E077-DA5B-0E5051E6C415}"/>
              </a:ext>
            </a:extLst>
          </p:cNvPr>
          <p:cNvSpPr/>
          <p:nvPr/>
        </p:nvSpPr>
        <p:spPr>
          <a:xfrm>
            <a:off x="5094751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모서리가 둥근 직사각형 576">
            <a:extLst>
              <a:ext uri="{FF2B5EF4-FFF2-40B4-BE49-F238E27FC236}">
                <a16:creationId xmlns:a16="http://schemas.microsoft.com/office/drawing/2014/main" id="{CFF2DCD8-58FC-A181-AFBD-6712B5DF8364}"/>
              </a:ext>
            </a:extLst>
          </p:cNvPr>
          <p:cNvSpPr/>
          <p:nvPr/>
        </p:nvSpPr>
        <p:spPr>
          <a:xfrm>
            <a:off x="1603359" y="5118468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모서리가 둥근 직사각형 576">
            <a:extLst>
              <a:ext uri="{FF2B5EF4-FFF2-40B4-BE49-F238E27FC236}">
                <a16:creationId xmlns:a16="http://schemas.microsoft.com/office/drawing/2014/main" id="{7DE2E2E5-6D72-F6D5-F543-AC35DEB108E0}"/>
              </a:ext>
            </a:extLst>
          </p:cNvPr>
          <p:cNvSpPr/>
          <p:nvPr/>
        </p:nvSpPr>
        <p:spPr>
          <a:xfrm>
            <a:off x="1996074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576">
            <a:extLst>
              <a:ext uri="{FF2B5EF4-FFF2-40B4-BE49-F238E27FC236}">
                <a16:creationId xmlns:a16="http://schemas.microsoft.com/office/drawing/2014/main" id="{DBC15F5C-D069-9CB9-CA9A-7B982BAF2C30}"/>
              </a:ext>
            </a:extLst>
          </p:cNvPr>
          <p:cNvSpPr/>
          <p:nvPr/>
        </p:nvSpPr>
        <p:spPr>
          <a:xfrm>
            <a:off x="2523253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모서리가 둥근 직사각형 576">
            <a:extLst>
              <a:ext uri="{FF2B5EF4-FFF2-40B4-BE49-F238E27FC236}">
                <a16:creationId xmlns:a16="http://schemas.microsoft.com/office/drawing/2014/main" id="{1C8D9B23-261E-B46D-CD02-884646BFEE99}"/>
              </a:ext>
            </a:extLst>
          </p:cNvPr>
          <p:cNvSpPr/>
          <p:nvPr/>
        </p:nvSpPr>
        <p:spPr>
          <a:xfrm>
            <a:off x="671447" y="531667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모서리가 둥근 직사각형 576">
            <a:extLst>
              <a:ext uri="{FF2B5EF4-FFF2-40B4-BE49-F238E27FC236}">
                <a16:creationId xmlns:a16="http://schemas.microsoft.com/office/drawing/2014/main" id="{888CEC3E-4A71-AAC9-0A30-0A502CA9E2D8}"/>
              </a:ext>
            </a:extLst>
          </p:cNvPr>
          <p:cNvSpPr/>
          <p:nvPr/>
        </p:nvSpPr>
        <p:spPr>
          <a:xfrm>
            <a:off x="4095684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모서리가 둥근 직사각형 576">
            <a:extLst>
              <a:ext uri="{FF2B5EF4-FFF2-40B4-BE49-F238E27FC236}">
                <a16:creationId xmlns:a16="http://schemas.microsoft.com/office/drawing/2014/main" id="{CC7BC199-F43D-8E3A-E364-3730F537C5BE}"/>
              </a:ext>
            </a:extLst>
          </p:cNvPr>
          <p:cNvSpPr/>
          <p:nvPr/>
        </p:nvSpPr>
        <p:spPr>
          <a:xfrm>
            <a:off x="4707886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모서리가 둥근 직사각형 576">
            <a:extLst>
              <a:ext uri="{FF2B5EF4-FFF2-40B4-BE49-F238E27FC236}">
                <a16:creationId xmlns:a16="http://schemas.microsoft.com/office/drawing/2014/main" id="{2038BA40-1483-51B1-186A-0F45196C5F90}"/>
              </a:ext>
            </a:extLst>
          </p:cNvPr>
          <p:cNvSpPr/>
          <p:nvPr/>
        </p:nvSpPr>
        <p:spPr>
          <a:xfrm>
            <a:off x="2812688" y="5305964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모서리가 둥근 직사각형 576">
            <a:extLst>
              <a:ext uri="{FF2B5EF4-FFF2-40B4-BE49-F238E27FC236}">
                <a16:creationId xmlns:a16="http://schemas.microsoft.com/office/drawing/2014/main" id="{7047E78C-023C-8855-626B-BDA6E736E51B}"/>
              </a:ext>
            </a:extLst>
          </p:cNvPr>
          <p:cNvSpPr/>
          <p:nvPr/>
        </p:nvSpPr>
        <p:spPr>
          <a:xfrm>
            <a:off x="6430157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4.3.1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모서리가 둥근 직사각형 576">
            <a:extLst>
              <a:ext uri="{FF2B5EF4-FFF2-40B4-BE49-F238E27FC236}">
                <a16:creationId xmlns:a16="http://schemas.microsoft.com/office/drawing/2014/main" id="{28AE0AF2-5831-5876-2BA1-EEF05E5BF87D}"/>
              </a:ext>
            </a:extLst>
          </p:cNvPr>
          <p:cNvSpPr/>
          <p:nvPr/>
        </p:nvSpPr>
        <p:spPr>
          <a:xfrm>
            <a:off x="6980065" y="5017583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4.3.2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모서리가 둥근 직사각형 576">
            <a:extLst>
              <a:ext uri="{FF2B5EF4-FFF2-40B4-BE49-F238E27FC236}">
                <a16:creationId xmlns:a16="http://schemas.microsoft.com/office/drawing/2014/main" id="{305E7571-7F45-09B4-25E8-9169B163A9F0}"/>
              </a:ext>
            </a:extLst>
          </p:cNvPr>
          <p:cNvSpPr/>
          <p:nvPr/>
        </p:nvSpPr>
        <p:spPr>
          <a:xfrm>
            <a:off x="5059973" y="5454117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모서리가 둥근 직사각형 576">
            <a:extLst>
              <a:ext uri="{FF2B5EF4-FFF2-40B4-BE49-F238E27FC236}">
                <a16:creationId xmlns:a16="http://schemas.microsoft.com/office/drawing/2014/main" id="{82156F19-6B9C-1C2F-EA31-EEF5038C41CF}"/>
              </a:ext>
            </a:extLst>
          </p:cNvPr>
          <p:cNvSpPr/>
          <p:nvPr/>
        </p:nvSpPr>
        <p:spPr>
          <a:xfrm>
            <a:off x="7100511" y="547618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4.3.3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모서리가 둥근 직사각형 576">
            <a:extLst>
              <a:ext uri="{FF2B5EF4-FFF2-40B4-BE49-F238E27FC236}">
                <a16:creationId xmlns:a16="http://schemas.microsoft.com/office/drawing/2014/main" id="{3E035925-C521-F3EF-3433-515A65A93B38}"/>
              </a:ext>
            </a:extLst>
          </p:cNvPr>
          <p:cNvSpPr/>
          <p:nvPr/>
        </p:nvSpPr>
        <p:spPr>
          <a:xfrm>
            <a:off x="5694956" y="5568151"/>
            <a:ext cx="240892" cy="144000"/>
          </a:xfrm>
          <a:prstGeom prst="roundRect">
            <a:avLst/>
          </a:prstGeom>
          <a:solidFill>
            <a:srgbClr val="CD1B3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4.3.4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275ACEA-6911-AE18-4796-36A493E3F8AB}"/>
              </a:ext>
            </a:extLst>
          </p:cNvPr>
          <p:cNvSpPr/>
          <p:nvPr/>
        </p:nvSpPr>
        <p:spPr>
          <a:xfrm>
            <a:off x="5196509" y="2073268"/>
            <a:ext cx="508008" cy="16058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통합수질</a:t>
            </a:r>
          </a:p>
        </p:txBody>
      </p:sp>
    </p:spTree>
    <p:extLst>
      <p:ext uri="{BB962C8B-B14F-4D97-AF65-F5344CB8AC3E}">
        <p14:creationId xmlns:p14="http://schemas.microsoft.com/office/powerpoint/2010/main" val="129649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49F9D8-7F75-D429-F99E-71E648BE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676"/>
              </p:ext>
            </p:extLst>
          </p:nvPr>
        </p:nvGraphicFramePr>
        <p:xfrm>
          <a:off x="363150" y="3789040"/>
          <a:ext cx="9217024" cy="1620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기능명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    명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algn="just" defTabSz="914400" rtl="0" eaLnBrk="1" fontAlgn="base" latinLnBrk="1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로그인</a:t>
                      </a:r>
                      <a:endParaRPr 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base" latinLnBrk="1" hangingPunct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워터라운드의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SSO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의 정보를 이용하여 로그인</a:t>
                      </a:r>
                      <a:endParaRPr 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대청댐 운영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기간 및 수집 주기 기준으로 대청댐의 수위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 유량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에코봇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수질 정보 조회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 및 수집 주기 기준으로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에코봇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API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통해 수질 정보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드론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이미지 조회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 및 수집 주기 기준으로 해당 이미지 조회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09B620-08D6-BADA-5DD1-2FD0C21F24D1}"/>
              </a:ext>
            </a:extLst>
          </p:cNvPr>
          <p:cNvSpPr txBox="1"/>
          <p:nvPr/>
        </p:nvSpPr>
        <p:spPr>
          <a:xfrm>
            <a:off x="344489" y="350100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기능 정의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6ABD3E-5EC1-62F4-1787-35EAFFA4B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33774"/>
              </p:ext>
            </p:extLst>
          </p:nvPr>
        </p:nvGraphicFramePr>
        <p:xfrm>
          <a:off x="363150" y="1268760"/>
          <a:ext cx="9217024" cy="2123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8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501">
                <a:tc gridSpan="2"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주요처리로직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767">
                <a:tc gridSpan="2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WateRound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SSO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를 통해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로그인  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대청댐 운영 정보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에코봇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수질 정보 및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드론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사진 이미지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어떤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를 사용해서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이러이러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하게 했다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..</a:t>
                      </a:r>
                      <a:endParaRPr lang="ko-KR" alt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01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제약조건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선행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또는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후행조건</a:t>
                      </a:r>
                      <a:endParaRPr lang="ko-KR" sz="1000" b="1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-</a:t>
                      </a:r>
                      <a:endParaRPr lang="ko-KR" altLang="ko-KR" sz="1000" b="1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</a:p>
                  </a:txBody>
                  <a:tcPr marL="62201" marR="622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44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13">
            <a:extLst>
              <a:ext uri="{FF2B5EF4-FFF2-40B4-BE49-F238E27FC236}">
                <a16:creationId xmlns:a16="http://schemas.microsoft.com/office/drawing/2014/main" id="{4CB53163-9EB9-E7AA-9B9E-E0A7A0E7F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89395" y="463440"/>
            <a:ext cx="2808287" cy="178968"/>
          </a:xfrm>
        </p:spPr>
        <p:txBody>
          <a:bodyPr/>
          <a:lstStyle/>
          <a:p>
            <a:r>
              <a:rPr lang="en-US" altLang="ko-Kore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Ⅲ</a:t>
            </a:r>
            <a:r>
              <a:rPr lang="en-US" altLang="ko-KR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 화면 내역</a:t>
            </a:r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005FF63-39B4-D59B-B901-5E367C9FD0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494" y="570841"/>
            <a:ext cx="6191339" cy="288231"/>
          </a:xfrm>
        </p:spPr>
        <p:txBody>
          <a:bodyPr/>
          <a:lstStyle/>
          <a:p>
            <a:r>
              <a:rPr lang="ko-KR" altLang="en-US" dirty="0"/>
              <a:t>메인 대시보드</a:t>
            </a:r>
          </a:p>
        </p:txBody>
      </p:sp>
      <p:sp>
        <p:nvSpPr>
          <p:cNvPr id="61" name="텍스트 개체 틀 15">
            <a:extLst>
              <a:ext uri="{FF2B5EF4-FFF2-40B4-BE49-F238E27FC236}">
                <a16:creationId xmlns:a16="http://schemas.microsoft.com/office/drawing/2014/main" id="{718D17FB-A545-A52A-E9D2-ED97A33E1A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9395" y="238325"/>
            <a:ext cx="2808287" cy="178968"/>
          </a:xfrm>
        </p:spPr>
        <p:txBody>
          <a:bodyPr/>
          <a:lstStyle/>
          <a:p>
            <a:r>
              <a:rPr lang="ko-KR" altLang="en-US" spc="-78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화면정의서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CF406C81-F7D8-82DE-7F1E-19163280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89395" y="680104"/>
            <a:ext cx="2808287" cy="178968"/>
          </a:xfrm>
        </p:spPr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메인 대시보드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5ED98-4608-FEDB-8A8D-3E8B6A66F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75896"/>
              </p:ext>
            </p:extLst>
          </p:nvPr>
        </p:nvGraphicFramePr>
        <p:xfrm>
          <a:off x="369505" y="1682488"/>
          <a:ext cx="9192008" cy="116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TABLE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CRUD</a:t>
                      </a:r>
                      <a:endParaRPr lang="ko-KR" altLang="en-US" sz="10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영문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TB_PT_WTHR_FCST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일기예보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TB_PT_DRN_IMG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드론이미지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TB_PT_FC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시설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861E2-B811-8165-369D-6C927A705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89589"/>
              </p:ext>
            </p:extLst>
          </p:nvPr>
        </p:nvGraphicFramePr>
        <p:xfrm>
          <a:off x="344488" y="3717032"/>
          <a:ext cx="9217025" cy="235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6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모듈명</a:t>
                      </a:r>
                      <a:endParaRPr lang="ko-KR" altLang="en-US" sz="9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MainController.java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메인화면의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로직을 처리하기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Controller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WthrFcstService.java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WthrFcstServiceImpl.java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</a:t>
                      </a:r>
                      <a:r>
                        <a:rPr lang="en-US" altLang="ko-KR" sz="900" b="0" i="0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ServiceImpl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WthrFcstVo.java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날씨정보를 가져오기 위한 데이터 객체이다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WthrFcst_sql.xml</a:t>
                      </a:r>
                      <a:endParaRPr lang="ko-KR" altLang="en-US" sz="8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날씨 정보를 가져오기 위한  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문을 정의한다</a:t>
                      </a:r>
                      <a:r>
                        <a:rPr lang="en-US" altLang="ko-KR" sz="900" b="0" i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Malgun Gothic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DrnImgService.java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Service 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DrnImgServiceImpl.java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ServiceImpl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DrnImgVo.java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데이터 객체이다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DrnImg_sql.xml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Malgun Gothic" panose="020B0503020000020004" pitchFamily="34" charset="-127"/>
                        </a:rPr>
                        <a:t>드론이미지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정보를 가져오기 위한 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SQL</a:t>
                      </a:r>
                      <a:r>
                        <a:rPr lang="ko-KR" altLang="en-US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문을 정의한다</a:t>
                      </a:r>
                      <a:r>
                        <a:rPr lang="en-US" altLang="ko-KR" sz="8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62DC04-0335-E716-053C-EB9034664284}"/>
              </a:ext>
            </a:extLst>
          </p:cNvPr>
          <p:cNvSpPr txBox="1"/>
          <p:nvPr/>
        </p:nvSpPr>
        <p:spPr>
          <a:xfrm>
            <a:off x="344489" y="1340768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DB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정의서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B00B-13F7-5E2B-4EA8-3B94A39BFF34}"/>
              </a:ext>
            </a:extLst>
          </p:cNvPr>
          <p:cNvSpPr txBox="1"/>
          <p:nvPr/>
        </p:nvSpPr>
        <p:spPr>
          <a:xfrm>
            <a:off x="344489" y="3429000"/>
            <a:ext cx="1872208" cy="288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정의서</a:t>
            </a:r>
          </a:p>
        </p:txBody>
      </p:sp>
    </p:spTree>
    <p:extLst>
      <p:ext uri="{BB962C8B-B14F-4D97-AF65-F5344CB8AC3E}">
        <p14:creationId xmlns:p14="http://schemas.microsoft.com/office/powerpoint/2010/main" val="491969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5944</TotalTime>
  <Words>1642</Words>
  <Application>Microsoft Office PowerPoint</Application>
  <PresentationFormat>A4 용지(210x297mm)</PresentationFormat>
  <Paragraphs>634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Malgun Gothic</vt:lpstr>
      <vt:lpstr>Malgun Gothic</vt:lpstr>
      <vt:lpstr>Arial</vt:lpstr>
      <vt:lpstr>Calibri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user</cp:lastModifiedBy>
  <cp:revision>112</cp:revision>
  <cp:lastPrinted>2022-08-28T02:55:42Z</cp:lastPrinted>
  <dcterms:created xsi:type="dcterms:W3CDTF">2021-03-03T02:11:26Z</dcterms:created>
  <dcterms:modified xsi:type="dcterms:W3CDTF">2023-12-05T06:42:45Z</dcterms:modified>
</cp:coreProperties>
</file>